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39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5671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6084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758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596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920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197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004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805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281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241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FBCE1-667C-4830-89FB-49A8ADC334FF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907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://ec.europa.eu/eurostat/product?code=proj_13npms&amp;language=en&amp;mode=view" TargetMode="External"/><Relationship Id="rId4" Type="http://schemas.openxmlformats.org/officeDocument/2006/relationships/hyperlink" Target="http://ec.europa.eu/eurostat/product?code=demo_pjangroup&amp;language=en&amp;mode=view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uropa.eu/rapid/press-release_IP-17-385_en.ht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commission/sites/beta-political/files/juncker-political-guidelines-speech_pl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nsilium.europa.eu/pl/press/press-releases/2016/09/16-bratislava-declaration-and-roadmap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.png"/><Relationship Id="rId5" Type="http://schemas.openxmlformats.org/officeDocument/2006/relationships/image" Target="../media/image7.png"/><Relationship Id="rId10" Type="http://schemas.openxmlformats.org/officeDocument/2006/relationships/image" Target="../media/image12.jpe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b="1" dirty="0"/>
              <a:t>Debata na temat problemów </a:t>
            </a:r>
            <a:r>
              <a:rPr lang="pl-PL" sz="3200" b="1"/>
              <a:t>związanych </a:t>
            </a:r>
            <a:br>
              <a:rPr lang="pl-PL" sz="3200" b="1"/>
            </a:br>
            <a:r>
              <a:rPr lang="pl-PL" sz="3200" b="1"/>
              <a:t>z integracją </a:t>
            </a:r>
            <a:r>
              <a:rPr lang="pl-PL" sz="3200" b="1" dirty="0"/>
              <a:t>europejską </a:t>
            </a:r>
            <a:r>
              <a:rPr lang="pl-PL" sz="3200" b="1"/>
              <a:t>oraz </a:t>
            </a:r>
            <a:br>
              <a:rPr lang="pl-PL" sz="3200" b="1"/>
            </a:br>
            <a:r>
              <a:rPr lang="pl-PL" sz="3200" b="1"/>
              <a:t>kierunków </a:t>
            </a:r>
            <a:r>
              <a:rPr lang="pl-PL" sz="3200" b="1" dirty="0"/>
              <a:t>rozwoju UE 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/>
              <a:t>Projekt „For the </a:t>
            </a:r>
            <a:r>
              <a:rPr lang="pl-PL" sz="1400" dirty="0" err="1"/>
              <a:t>Future</a:t>
            </a:r>
            <a:r>
              <a:rPr lang="pl-PL" sz="1400" dirty="0"/>
              <a:t>” współfinansowany w ramach unijnego programu „Europa dla Obywateli”</a:t>
            </a:r>
          </a:p>
          <a:p>
            <a:r>
              <a:rPr lang="pl-PL" sz="1400" dirty="0"/>
              <a:t> – Komponent 2. Demokratyczne zaangażowanie i uczestnictwo obywatelskie </a:t>
            </a:r>
          </a:p>
          <a:p>
            <a:r>
              <a:rPr lang="pl-PL" sz="1400" dirty="0"/>
              <a:t>DZIAŁANIE 2.1 Partnerstwo miast</a:t>
            </a:r>
          </a:p>
          <a:p>
            <a:endParaRPr lang="pl-PL" b="1" dirty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616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E:\tom-server\WNIOSKI I PROJEKTY\TOWN TWINNING 2008, 2009, 2010\TT 2018\do wykorzystania robocze\Logo.jpg">
            <a:extLst>
              <a:ext uri="{FF2B5EF4-FFF2-40B4-BE49-F238E27FC236}">
                <a16:creationId xmlns:a16="http://schemas.microsoft.com/office/drawing/2014/main" id="{603D2E79-9137-4067-8D12-004A07262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55" y="-171399"/>
            <a:ext cx="1919321" cy="135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ytuł 1">
            <a:extLst>
              <a:ext uri="{FF2B5EF4-FFF2-40B4-BE49-F238E27FC236}">
                <a16:creationId xmlns:a16="http://schemas.microsoft.com/office/drawing/2014/main" id="{DD9B6F6F-FD83-4F2F-85FD-F74F76733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788" y="1385925"/>
            <a:ext cx="8388424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pl-PL" altLang="pl-PL" sz="1800" i="1" dirty="0"/>
              <a:t>Struktura wieku ludności Europy jest bardzo niekorzystna. W porównaniu z innymi kontynentami grupa dzieci i młodzieży – wiek do 14 lat – jest w Europie najmniej liczna, a grupa ludności starej – wiek powyżej 65 lat – jest najliczniejsza. Ludność Europy znajduje się w stanie starości demograficznej, o czym decyduje niski przyrost naturalny i wydłużanie przeciętnego czasu życia Europejczyków. Niski przyrost naturalny występuje przede wszystkim na wschodzie naszego kontynentu, gdzie trudna sytuacja ekonomiczna ogranicza liczbę urodzeń. Natomiast w Europie Zachodniej panują bardzo dobre warunki ekonomiczne, które sprzyjają dłuższemu życiu ludzi.</a:t>
            </a:r>
            <a:br>
              <a:rPr lang="pl-PL" altLang="pl-PL" dirty="0"/>
            </a:br>
            <a:endParaRPr lang="pl-PL" altLang="pl-PL" dirty="0"/>
          </a:p>
        </p:txBody>
      </p:sp>
      <p:pic>
        <p:nvPicPr>
          <p:cNvPr id="5" name="Symbol zastępczy zawartości 3">
            <a:extLst>
              <a:ext uri="{FF2B5EF4-FFF2-40B4-BE49-F238E27FC236}">
                <a16:creationId xmlns:a16="http://schemas.microsoft.com/office/drawing/2014/main" id="{9858B321-F31C-4A1C-B545-3A2157FC25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2526519"/>
            <a:ext cx="6335701" cy="4308056"/>
          </a:xfrm>
        </p:spPr>
      </p:pic>
      <p:sp>
        <p:nvSpPr>
          <p:cNvPr id="6" name="pole tekstowe 4">
            <a:extLst>
              <a:ext uri="{FF2B5EF4-FFF2-40B4-BE49-F238E27FC236}">
                <a16:creationId xmlns:a16="http://schemas.microsoft.com/office/drawing/2014/main" id="{825A23E3-B58D-4224-A153-0A8A5231F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288" y="3406560"/>
            <a:ext cx="1871663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l-PL" altLang="pl-PL" sz="1600" dirty="0"/>
              <a:t>Wykres : </a:t>
            </a:r>
            <a:r>
              <a:rPr lang="pl-PL" altLang="pl-PL" sz="1600" i="1" dirty="0"/>
              <a:t>Struktura wiekowa ludności w podziale na główne grupy wiekowe, UE-28, lata 2016–2080</a:t>
            </a:r>
            <a:br>
              <a:rPr lang="pl-PL" altLang="pl-PL" sz="1600" i="1" dirty="0"/>
            </a:br>
            <a:r>
              <a:rPr lang="pl-PL" altLang="pl-PL" sz="1600" i="1" dirty="0"/>
              <a:t>(% całkowitej liczby ludności)</a:t>
            </a:r>
            <a:br>
              <a:rPr lang="pl-PL" altLang="pl-PL" sz="1600" i="1" dirty="0"/>
            </a:br>
            <a:r>
              <a:rPr lang="pl-PL" altLang="pl-PL" sz="1600" i="1" dirty="0"/>
              <a:t>Źródło: Eurostat </a:t>
            </a:r>
            <a:r>
              <a:rPr lang="pl-PL" altLang="pl-PL" sz="1600" i="1" dirty="0">
                <a:hlinkClick r:id="rId4"/>
              </a:rPr>
              <a:t>(</a:t>
            </a:r>
            <a:r>
              <a:rPr lang="pl-PL" altLang="pl-PL" sz="1600" i="1" dirty="0" err="1">
                <a:hlinkClick r:id="rId4"/>
              </a:rPr>
              <a:t>demo_pjangroup</a:t>
            </a:r>
            <a:r>
              <a:rPr lang="pl-PL" altLang="pl-PL" sz="1600" i="1" dirty="0">
                <a:hlinkClick r:id="rId4"/>
              </a:rPr>
              <a:t>)</a:t>
            </a:r>
            <a:r>
              <a:rPr lang="pl-PL" altLang="pl-PL" sz="1600" i="1" dirty="0"/>
              <a:t> i </a:t>
            </a:r>
            <a:r>
              <a:rPr lang="pl-PL" altLang="pl-PL" sz="1600" i="1" dirty="0">
                <a:hlinkClick r:id="rId5"/>
              </a:rPr>
              <a:t>(proj_13npms</a:t>
            </a:r>
            <a:r>
              <a:rPr lang="pl-PL" altLang="pl-PL" sz="1600" dirty="0">
                <a:hlinkClick r:id="rId5"/>
              </a:rPr>
              <a:t>)</a:t>
            </a:r>
            <a:endParaRPr lang="pl-PL" altLang="pl-PL" sz="1600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62DEBB66-3D9A-45E2-AE54-8000755AD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011" y="224323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3450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7B7404-624D-4D50-8E9D-3C24442CF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273" y="2132856"/>
            <a:ext cx="8579296" cy="452596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  <a:defRPr/>
            </a:pPr>
            <a:r>
              <a:rPr lang="pl-PL" b="1" dirty="0"/>
              <a:t>Zmiany nastrojów społecznych w związku </a:t>
            </a:r>
            <a:br>
              <a:rPr lang="pl-PL" b="1" dirty="0"/>
            </a:br>
            <a:r>
              <a:rPr lang="pl-PL" b="1" dirty="0"/>
              <a:t>z kryzysem migracyjnym</a:t>
            </a:r>
          </a:p>
          <a:p>
            <a:pPr marL="0" indent="0">
              <a:buNone/>
              <a:defRPr/>
            </a:pPr>
            <a:endParaRPr lang="pl-PL" sz="2800" i="1" dirty="0"/>
          </a:p>
          <a:p>
            <a:pPr marL="0" indent="0" algn="just">
              <a:buNone/>
              <a:defRPr/>
            </a:pPr>
            <a:r>
              <a:rPr lang="pl-PL" i="1" dirty="0"/>
              <a:t>W ostatnich latach miliony ludzi uciekły do Europy przed konfliktami zbrojnymi, terrorem i prześladowaniami w swoich ojczyznach. Ponad ćwierć z 1,2 miliona osób ubiegających się o azyl przybyła z Syrii, w której trwa wojna domowa. Wielu azylantów przybywa do Europy również z Afganistanu i Iraku. We wszystkich trzech krajach cywile narażeni są na niebezpieczeństwo ze strony zbrojnych, radykalnych grup. W marcu 2016 r. Unia Europejska i Ankara porozumiały się, że wszyscy uchodźcy przybywający nielegalnie z Turcji do Europy będą zawracani. Od maja 2016 r. znacząco wzrosła liczba migrantów wybierających inną drogę przez Morze Śródziemne - z Afryki do Włoch.</a:t>
            </a:r>
          </a:p>
          <a:p>
            <a:pPr marL="0" indent="0" algn="just">
              <a:buNone/>
              <a:defRPr/>
            </a:pPr>
            <a:r>
              <a:rPr lang="pl-PL" i="1" dirty="0"/>
              <a:t>Próby przedostania się uchodźców do Europy wzbudziły rozmaite reakcje. </a:t>
            </a:r>
            <a:br>
              <a:rPr lang="pl-PL" i="1" dirty="0"/>
            </a:br>
            <a:r>
              <a:rPr lang="pl-PL" i="1" dirty="0"/>
              <a:t>Z jednej strony byliśmy świadkami gestów solidarności i życzliwości wobec osób uciekających przed wojną, z drugiej – z niepokojem obserwowaliśmy zmiany nastrojów społecznych dotyczące akceptacji dla  cudzoziemców.</a:t>
            </a:r>
          </a:p>
          <a:p>
            <a:endParaRPr lang="pl-PL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34A4A981-DCF4-4069-A61D-34126F987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050" y="1052736"/>
            <a:ext cx="5268268" cy="576064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/>
              <a:t>Współczesne problemy związane </a:t>
            </a:r>
            <a:br>
              <a:rPr lang="pl-PL" altLang="pl-PL" sz="2800" b="1" dirty="0"/>
            </a:br>
            <a:r>
              <a:rPr lang="pl-PL" altLang="pl-PL" sz="2800" b="1" dirty="0"/>
              <a:t>z integracją europejską 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CDF98AF-5189-4EB7-925B-5CF657627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0"/>
            <a:ext cx="7667364" cy="15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178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7F0D6A-822E-4F61-97D5-913515741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1543376"/>
            <a:ext cx="5184576" cy="504056"/>
          </a:xfrm>
        </p:spPr>
        <p:txBody>
          <a:bodyPr>
            <a:noAutofit/>
          </a:bodyPr>
          <a:lstStyle/>
          <a:p>
            <a:r>
              <a:rPr lang="pl-PL" altLang="pl-PL" sz="2800" b="1" dirty="0"/>
              <a:t>Współczesne problemy związane </a:t>
            </a:r>
            <a:br>
              <a:rPr lang="pl-PL" altLang="pl-PL" sz="2800" b="1" dirty="0"/>
            </a:br>
            <a:r>
              <a:rPr lang="pl-PL" altLang="pl-PL" sz="2800" b="1" dirty="0"/>
              <a:t>z integracją europejską </a:t>
            </a:r>
            <a:endParaRPr lang="pl-PL" sz="28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BFFC5A-A7F9-41B0-B685-9504E697A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  <a:defRPr/>
            </a:pPr>
            <a:br>
              <a:rPr lang="pl-PL" b="1" dirty="0"/>
            </a:br>
            <a:br>
              <a:rPr lang="pl-PL" b="1" dirty="0"/>
            </a:br>
            <a:r>
              <a:rPr lang="pl-PL" b="1" dirty="0"/>
              <a:t>Zbyt znaczące dysproporcje ekonomiczne krajów członkowskich</a:t>
            </a:r>
          </a:p>
          <a:p>
            <a:pPr marL="0" indent="0" algn="ctr">
              <a:buNone/>
              <a:defRPr/>
            </a:pPr>
            <a:endParaRPr lang="pl-PL" b="1" dirty="0"/>
          </a:p>
          <a:p>
            <a:pPr marL="0" indent="0" algn="just">
              <a:buNone/>
              <a:defRPr/>
            </a:pPr>
            <a:endParaRPr lang="pl-PL" i="1" dirty="0"/>
          </a:p>
          <a:p>
            <a:pPr marL="0" indent="0" algn="just">
              <a:buNone/>
              <a:defRPr/>
            </a:pPr>
            <a:r>
              <a:rPr lang="pl-PL" i="1" dirty="0"/>
              <a:t>Różnice między regionami, jak i między państwami wewnątrz Wspólnoty, ograniczają możliwości rozwojowe nie tylko poszczególnych krajów czy obszarów, ale działają również na niekorzyść całej Unii Europejskiej. Niewykorzystywany jest w pełni potencjał gospodarczy, na co wpływ ma słaby rozwój niektórych terenów. To z kolei osłabia Wspólnotę jako całość  na  arenie międzynarodowej,  dlatego  tak  ważnym  przedsięwzięciem  stało się eliminowanie tego zjawiska. Co więcej, kapitał dostarczany w ramach polityki strukturalnej do mniej zamożnych regionów leży w interesie krajów bardziej bogatych również dlatego, że pozwala rozwijać tam rynki zbytu dla ich produktów.  Mimo rozdysponowania pewnej puli środków w celu zmniejszenia dysproporcji ekonomicznych w długiej perspektywie czasowej, wciąż obserwujemy różnice gospodarcze między poszczególnymi  krajami UE. Ma to niewątpliwy wpływ na postrzeganie i poczucie przez obywateli tych krajów przynależności do Wspólnoty. Jednym ze znaczących skutków tego zjawiska jest migracja do bardziej zamożnych regionów Europy w celu zarobku i poprawienia sytuacji życiowej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A8C905A-3BBD-4CEF-BD9C-34B4D9F37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0"/>
            <a:ext cx="8144789" cy="145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846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730F3288-9D00-4AF8-BD94-1F2A7282A9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244" y="-243408"/>
            <a:ext cx="8144789" cy="1455806"/>
          </a:xfrm>
          <a:prstGeom prst="rect">
            <a:avLst/>
          </a:prstGeom>
        </p:spPr>
      </p:pic>
      <p:sp>
        <p:nvSpPr>
          <p:cNvPr id="6" name="Tytuł 1">
            <a:extLst>
              <a:ext uri="{FF2B5EF4-FFF2-40B4-BE49-F238E27FC236}">
                <a16:creationId xmlns:a16="http://schemas.microsoft.com/office/drawing/2014/main" id="{4A18246E-77D1-424D-96C2-2D8778154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960370"/>
            <a:ext cx="5184576" cy="504056"/>
          </a:xfrm>
        </p:spPr>
        <p:txBody>
          <a:bodyPr>
            <a:noAutofit/>
          </a:bodyPr>
          <a:lstStyle/>
          <a:p>
            <a:r>
              <a:rPr lang="pl-PL" altLang="pl-PL" sz="2800" b="1" dirty="0"/>
              <a:t>Współczesne problemy związane </a:t>
            </a:r>
            <a:br>
              <a:rPr lang="pl-PL" altLang="pl-PL" sz="2800" b="1" dirty="0"/>
            </a:br>
            <a:r>
              <a:rPr lang="pl-PL" altLang="pl-PL" sz="2800" b="1" dirty="0"/>
              <a:t>z integracją europejską </a:t>
            </a:r>
            <a:endParaRPr lang="pl-PL" sz="2800" b="1" dirty="0"/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482031AF-CE17-4E54-A744-990E7816E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31847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  <a:defRPr/>
            </a:pPr>
            <a:br>
              <a:rPr lang="pl-PL" b="1" dirty="0"/>
            </a:br>
            <a:r>
              <a:rPr lang="pl-PL" b="1" dirty="0"/>
              <a:t>BREXIT</a:t>
            </a:r>
          </a:p>
          <a:p>
            <a:pPr marL="0" indent="0" algn="just">
              <a:buNone/>
            </a:pPr>
            <a:r>
              <a:rPr lang="pl-PL" sz="2900" i="1" dirty="0" err="1"/>
              <a:t>Brexit</a:t>
            </a:r>
            <a:r>
              <a:rPr lang="pl-PL" sz="2900" i="1" dirty="0"/>
              <a:t>, czyli wystąpienie Wielkiej Brytanii z UE, jest precedensem w sześćdziesięcioletniej historii UE i otwiera niewątpliwie nowy rozdział dla Europy i jej procesu zjednoczenia. Do tej pory UE przyjmowała tylko kolejnych nowych członków, natomiast obecnie zmniejsza się, i to o jeden </a:t>
            </a:r>
            <a:br>
              <a:rPr lang="pl-PL" sz="2900" i="1" dirty="0"/>
            </a:br>
            <a:r>
              <a:rPr lang="pl-PL" sz="2900" i="1" dirty="0"/>
              <a:t>z najważniejszych krajów członkowskich. </a:t>
            </a:r>
            <a:r>
              <a:rPr lang="pl-PL" sz="2900" i="1" dirty="0" err="1"/>
              <a:t>Brexit</a:t>
            </a:r>
            <a:r>
              <a:rPr lang="pl-PL" sz="2900" i="1" dirty="0"/>
              <a:t> wpłynie oczywiście na kształt nie tylko integracji europejskiej, ale także całej światowej gospodarki, </a:t>
            </a:r>
          </a:p>
          <a:p>
            <a:pPr marL="0" indent="0" algn="just">
              <a:buNone/>
            </a:pPr>
            <a:r>
              <a:rPr lang="pl-PL" sz="2900" i="1" dirty="0" err="1"/>
              <a:t>Brexit</a:t>
            </a:r>
            <a:r>
              <a:rPr lang="pl-PL" sz="2900" i="1" dirty="0"/>
              <a:t> rozpoczyna niewątpliwie nową erę w integracji europejskiej, a jego konsekwencje trudno przewidzieć ze względu na nieokreślony jeszcze kształt przyszłych stosunków Wielkiej Brytanii z UE, ewolucję samej Wspólnoty i jej zasad integracji. Ekonomiczne efekty </a:t>
            </a:r>
            <a:r>
              <a:rPr lang="pl-PL" sz="2900" i="1" dirty="0" err="1"/>
              <a:t>Brexitu</a:t>
            </a:r>
            <a:r>
              <a:rPr lang="pl-PL" sz="2900" i="1" dirty="0"/>
              <a:t> zależą zarówno od umowy UE </a:t>
            </a:r>
            <a:br>
              <a:rPr lang="pl-PL" sz="2900" i="1" dirty="0"/>
            </a:br>
            <a:r>
              <a:rPr lang="pl-PL" sz="2900" i="1" dirty="0"/>
              <a:t>z Wielką Brytanią, ale także od sytuacji na rynkach międzynarodowych, prowadzonej polityki ekonomicznej po obu stronach kanału La Manche, reakcji biznesu na podział UE i jego decyzji odnośnie do realokacji produkcji </a:t>
            </a:r>
            <a:br>
              <a:rPr lang="pl-PL" sz="2900" i="1" dirty="0"/>
            </a:br>
            <a:r>
              <a:rPr lang="pl-PL" sz="2900" i="1" dirty="0"/>
              <a:t>i inwestycji</a:t>
            </a:r>
          </a:p>
          <a:p>
            <a:pPr marL="0" indent="0" algn="ctr">
              <a:buNone/>
              <a:defRPr/>
            </a:pPr>
            <a:endParaRPr lang="pl-PL" b="1" dirty="0"/>
          </a:p>
          <a:p>
            <a:pPr marL="0" indent="0" algn="just">
              <a:buNone/>
              <a:defRPr/>
            </a:pPr>
            <a:endParaRPr lang="pl-PL" i="1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8D231982-5650-4690-AB8B-D52B97F24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888" y="1761680"/>
            <a:ext cx="1914589" cy="1113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676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ADEA2B-A1ED-4890-BB54-6838189D5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6319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pl-PL" b="1" dirty="0"/>
              <a:t>Scenariusze przyszłości Unii Europejskiej </a:t>
            </a:r>
            <a:br>
              <a:rPr lang="pl-PL" b="1" dirty="0"/>
            </a:br>
            <a:br>
              <a:rPr lang="pl-PL" b="1" dirty="0"/>
            </a:br>
            <a:br>
              <a:rPr lang="pl-PL" b="1" dirty="0"/>
            </a:br>
            <a:r>
              <a:rPr lang="pl-PL" b="1" dirty="0"/>
              <a:t>N</a:t>
            </a:r>
            <a:r>
              <a:rPr lang="pl-PL" dirty="0"/>
              <a:t>a początku marca zeszłego roku Komisja Europejska przedstawiała </a:t>
            </a:r>
            <a:r>
              <a:rPr lang="pl-PL" dirty="0">
                <a:hlinkClick r:id="rId2"/>
              </a:rPr>
              <a:t>Białą Księgę</a:t>
            </a:r>
            <a:r>
              <a:rPr lang="pl-PL" dirty="0"/>
              <a:t> dotyczącą przyszłości Unii (White Paper on the </a:t>
            </a:r>
            <a:r>
              <a:rPr lang="pl-PL" dirty="0" err="1"/>
              <a:t>future</a:t>
            </a:r>
            <a:r>
              <a:rPr lang="pl-PL" dirty="0"/>
              <a:t> of Europe: </a:t>
            </a:r>
            <a:r>
              <a:rPr lang="pl-PL" dirty="0" err="1"/>
              <a:t>Avenues</a:t>
            </a:r>
            <a:r>
              <a:rPr lang="pl-PL" dirty="0"/>
              <a:t> for unity for the EU </a:t>
            </a:r>
            <a:r>
              <a:rPr lang="pl-PL" dirty="0" err="1"/>
              <a:t>at</a:t>
            </a:r>
            <a:r>
              <a:rPr lang="pl-PL" dirty="0"/>
              <a:t> 27). Opisano w nim pięć scenariuszy dla 27 państw (już bez Wielkiej Brytanii) do 2025 roku. </a:t>
            </a:r>
            <a:br>
              <a:rPr lang="pl-PL" dirty="0"/>
            </a:br>
            <a:r>
              <a:rPr lang="pl-PL" dirty="0"/>
              <a:t>Są to: </a:t>
            </a:r>
          </a:p>
          <a:p>
            <a:r>
              <a:rPr lang="pl-PL" dirty="0"/>
              <a:t>W UE nic się nie zmienia.</a:t>
            </a:r>
          </a:p>
          <a:p>
            <a:r>
              <a:rPr lang="pl-PL" dirty="0"/>
              <a:t>Unia zajmuje się tylko wspólnym rynkiem.</a:t>
            </a:r>
          </a:p>
          <a:p>
            <a:r>
              <a:rPr lang="pl-PL" dirty="0"/>
              <a:t>Zainteresowane grupy krajów pogłębiają współpracę w wybranych dziedzinach.</a:t>
            </a:r>
          </a:p>
          <a:p>
            <a:r>
              <a:rPr lang="pl-PL" dirty="0"/>
              <a:t>UE ogranicza się do kilku obszarów i realizuje je lepiej niż obecnie.</a:t>
            </a:r>
          </a:p>
          <a:p>
            <a:r>
              <a:rPr lang="pl-PL" dirty="0"/>
              <a:t>Unia zyskuje więcej nowych kompetencji.</a:t>
            </a:r>
          </a:p>
          <a:p>
            <a:pPr marL="0" indent="0" algn="ctr">
              <a:buNone/>
            </a:pPr>
            <a:endParaRPr lang="pl-PL" b="1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4A7BACF-EAE7-4856-9100-CA76B4B1A4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30817"/>
            <a:ext cx="7888818" cy="145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988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C2D0204B-652A-45A2-91A5-01C97FDFA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-315416"/>
            <a:ext cx="7888818" cy="1455806"/>
          </a:xfrm>
          <a:prstGeom prst="rect">
            <a:avLst/>
          </a:prstGeom>
        </p:spPr>
      </p:pic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A2EADA3D-6A12-40ED-932C-C0B7381A0C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072184"/>
              </p:ext>
            </p:extLst>
          </p:nvPr>
        </p:nvGraphicFramePr>
        <p:xfrm>
          <a:off x="264843" y="850513"/>
          <a:ext cx="8614313" cy="6007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4146">
                  <a:extLst>
                    <a:ext uri="{9D8B030D-6E8A-4147-A177-3AD203B41FA5}">
                      <a16:colId xmlns:a16="http://schemas.microsoft.com/office/drawing/2014/main" val="711095345"/>
                    </a:ext>
                  </a:extLst>
                </a:gridCol>
                <a:gridCol w="4980167">
                  <a:extLst>
                    <a:ext uri="{9D8B030D-6E8A-4147-A177-3AD203B41FA5}">
                      <a16:colId xmlns:a16="http://schemas.microsoft.com/office/drawing/2014/main" val="3730252551"/>
                    </a:ext>
                  </a:extLst>
                </a:gridCol>
              </a:tblGrid>
              <a:tr h="72769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Pięć scenariuszy dla UE 27 krajów do 2025 r.</a:t>
                      </a:r>
                      <a:br>
                        <a:rPr lang="pl-PL" sz="2400" dirty="0">
                          <a:effectLst/>
                        </a:rPr>
                      </a:br>
                      <a:r>
                        <a:rPr lang="pl-PL" sz="2400" dirty="0">
                          <a:effectLst/>
                        </a:rPr>
                        <a:t>(na podstawie Białej Księgi Komisji Europejskiej)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028452"/>
                  </a:ext>
                </a:extLst>
              </a:tr>
              <a:tr h="10075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Kontynuacja 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UE-27 skoncentruje się na realizacji pozytywnego programu reform w duchu opublikowanych w 2014 r. wytycznych Komisji: </a:t>
                      </a:r>
                      <a:r>
                        <a:rPr lang="pl-PL" sz="1200" u="sng" dirty="0">
                          <a:effectLst/>
                          <a:hlinkClick r:id="rId3"/>
                        </a:rPr>
                        <a:t>„Nowy początek dla Europy”</a:t>
                      </a:r>
                      <a:r>
                        <a:rPr lang="pl-PL" sz="1200" dirty="0">
                          <a:effectLst/>
                        </a:rPr>
                        <a:t> oraz uzgodnionej w 2016 r. przez 27 państw członkowskich </a:t>
                      </a:r>
                      <a:r>
                        <a:rPr lang="pl-PL" sz="1200" u="sng" dirty="0">
                          <a:effectLst/>
                          <a:hlinkClick r:id="rId4"/>
                        </a:rPr>
                        <a:t>deklaracji z Bratysławy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extLst>
                  <a:ext uri="{0D108BD9-81ED-4DB2-BD59-A6C34878D82A}">
                    <a16:rowId xmlns:a16="http://schemas.microsoft.com/office/drawing/2014/main" val="3011582511"/>
                  </a:ext>
                </a:extLst>
              </a:tr>
              <a:tr h="8051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Nic poza jednolitym rynkiem 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Unia Europejska stopniowo skoncentruje się na jednolitym rynku, gdyż państwa członkowskie nie będą w stanie porozumieć się w coraz liczniejszych dziedzinach polityki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extLst>
                  <a:ext uri="{0D108BD9-81ED-4DB2-BD59-A6C34878D82A}">
                    <a16:rowId xmlns:a16="http://schemas.microsoft.com/office/drawing/2014/main" val="3525512721"/>
                  </a:ext>
                </a:extLst>
              </a:tr>
              <a:tr h="10075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Ci, którzy chcą więcej, robią więcej 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UE-27 będzie funkcjonować jak obecnie, ale umożliwi zainteresowanym państwom zacieśnianie współpracy w określonych obszarach, takich jak obronność, bezpieczeństwo wewnętrzne o polityka społeczna. Powstanie „koalicja chętnych” lub kilka takich koalicji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extLst>
                  <a:ext uri="{0D108BD9-81ED-4DB2-BD59-A6C34878D82A}">
                    <a16:rowId xmlns:a16="http://schemas.microsoft.com/office/drawing/2014/main" val="3993378502"/>
                  </a:ext>
                </a:extLst>
              </a:tr>
              <a:tr h="12098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Robić mniej,</a:t>
                      </a:r>
                      <a:br>
                        <a:rPr lang="pl-PL" sz="2400" dirty="0">
                          <a:effectLst/>
                        </a:rPr>
                      </a:br>
                      <a:r>
                        <a:rPr lang="pl-PL" sz="2400" dirty="0">
                          <a:effectLst/>
                        </a:rPr>
                        <a:t>ale efektywniej 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UE-27 skoncentruje się na skuteczniejszej i sprawniejszej realizacji celów w wybranych dziedzinach polityki, ograniczy zaś swoje działania tam, gdzie jej wartość dodana jest mało widoczna. Cała uwaga i ograniczone zasoby zostaną skierowane na wybrane dziedziny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extLst>
                  <a:ext uri="{0D108BD9-81ED-4DB2-BD59-A6C34878D82A}">
                    <a16:rowId xmlns:a16="http://schemas.microsoft.com/office/drawing/2014/main" val="3054870408"/>
                  </a:ext>
                </a:extLst>
              </a:tr>
              <a:tr h="10075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Robić wspólnie znacznie więcej 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Państwa członkowskie zdecydują się współdzielić więcej uprawnień, zasobów i decyzji we wszystkich dziedzinach. Decyzje na szczeblu europejskim będą podejmowane sprawniej i szybko wprowadzane w życie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extLst>
                  <a:ext uri="{0D108BD9-81ED-4DB2-BD59-A6C34878D82A}">
                    <a16:rowId xmlns:a16="http://schemas.microsoft.com/office/drawing/2014/main" val="3074396577"/>
                  </a:ext>
                </a:extLst>
              </a:tr>
              <a:tr h="19818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Źródło: Przedstawicielstwo Komisji Europejskiej w Polsce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3" marR="3133" marT="3133" marB="3133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79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948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097AF4-0CFF-48FB-94F7-1FD1018FC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16E8BC-9E37-489B-B327-E855C1734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814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1D57D-7CA4-4A47-AA3E-C77DD9524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798" y="1500317"/>
            <a:ext cx="6341876" cy="207240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/>
              <a:t>Geneza Unii Europejskiej</a:t>
            </a:r>
            <a:endParaRPr lang="pl-PL" sz="28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33EE6E-A54D-4D4A-AC7E-FB2C90D4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32856"/>
            <a:ext cx="9144000" cy="453650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pl-PL" altLang="pl-PL" b="1" dirty="0"/>
              <a:t>Przyczyny integracji europejskiej:</a:t>
            </a:r>
          </a:p>
          <a:p>
            <a:pPr>
              <a:lnSpc>
                <a:spcPct val="90000"/>
              </a:lnSpc>
            </a:pPr>
            <a:r>
              <a:rPr lang="pl-PL" altLang="pl-PL" dirty="0"/>
              <a:t>Państwa europejskie wyszły z II wojny bardzo zniszczone. Zgodnie z planem Marshalla (1948)  miały otrzymać 17 mld bezzwrotnej pomocy na odbudowę swojej gospodarki. W celu zarządzania pomocą utworzono OEEC – Europejską Organizację Współpracy Gospodarczej, która skupiła 16 państw. Miało to duży wpływ na proces integracji gdyż pomoc w ramach planu Marshalla uzyskały zarówno państwa zwycięskie jak i pokonane w wojnie.</a:t>
            </a:r>
          </a:p>
          <a:p>
            <a:pPr>
              <a:lnSpc>
                <a:spcPct val="90000"/>
              </a:lnSpc>
            </a:pPr>
            <a:r>
              <a:rPr lang="pl-PL" altLang="pl-PL" dirty="0"/>
              <a:t>Po II wojnie światowej znaczenie państw europejskich znacznie się zmniejszyło. Świat stał się dwubiegunowy – miejsce dawnych imperiów kolonialnych zajęły dwa supermocarstwa – USA i ZSRR, wzajemnie się zwalczające. Integracja europejska była odpowiedzią państw Europy Zachodniej na tę sytuację – dążyły one do odzyskania dawnej pozycji międzynarodowej.</a:t>
            </a:r>
          </a:p>
          <a:p>
            <a:pPr>
              <a:lnSpc>
                <a:spcPct val="90000"/>
              </a:lnSpc>
            </a:pPr>
            <a:r>
              <a:rPr lang="pl-PL" altLang="pl-PL" dirty="0"/>
              <a:t>Po doświadczeniu dwóch wojen światowych politycy europejscy zrozumieli, że dalszy konflikt między państwami nie ma sensu. Obawa przed możliwością wybuchu trzeciej wojny światowej i jej konsekwencjami, obawa przed komunizmem były przyczynami szukania innej drogi.</a:t>
            </a:r>
          </a:p>
          <a:p>
            <a:pPr>
              <a:lnSpc>
                <a:spcPct val="90000"/>
              </a:lnSpc>
            </a:pPr>
            <a:r>
              <a:rPr lang="pl-PL" altLang="pl-PL" dirty="0"/>
              <a:t>Początkowo najważniejszym aspektem były zniszczenia i ruina gospodarek państw europejskich oraz walka z głodem. Integracja gospodarcza wydawała się jedynym rozsądnym rozwiązaniem.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F51DCA8-021B-4EA1-BF9E-75DC8F274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4957"/>
            <a:ext cx="7474344" cy="147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82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808E5D-BA53-4553-B2EF-1291C5C6D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438" y="908720"/>
            <a:ext cx="8075240" cy="457199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/>
              <a:t>Geneza Unii Europejskiej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C5AC19-BF55-4619-AB40-C4F0A3664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3582335-FC3A-4469-8E21-FDD05894C3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175" y="36488"/>
            <a:ext cx="7474344" cy="1475360"/>
          </a:xfrm>
          <a:prstGeom prst="rect">
            <a:avLst/>
          </a:prstGeom>
        </p:spPr>
      </p:pic>
      <p:sp>
        <p:nvSpPr>
          <p:cNvPr id="5" name="Rectangle 6">
            <a:extLst>
              <a:ext uri="{FF2B5EF4-FFF2-40B4-BE49-F238E27FC236}">
                <a16:creationId xmlns:a16="http://schemas.microsoft.com/office/drawing/2014/main" id="{F09125F0-E9E9-402E-B2DF-BC2406E88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600200"/>
            <a:ext cx="88392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6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Utworzenie pierwszej wspólnoty gospodarczej</a:t>
            </a:r>
          </a:p>
          <a:p>
            <a:pPr eaLnBrk="1" hangingPunct="1">
              <a:defRPr/>
            </a:pPr>
            <a:r>
              <a:rPr lang="pl-PL" sz="16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 wyzwoleniu </a:t>
            </a:r>
            <a:r>
              <a:rPr lang="pl-PL" sz="1600" b="1" u="sng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Jean </a:t>
            </a:r>
            <a:r>
              <a:rPr lang="pl-PL" sz="1600" b="1" u="sng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Monnet</a:t>
            </a:r>
            <a:r>
              <a:rPr lang="pl-PL" sz="1600" b="1" u="sng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pl-PL" sz="16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zaproponował rządowi francuskiemu globalny plan modernizacji </a:t>
            </a:r>
          </a:p>
          <a:p>
            <a:pPr eaLnBrk="1" hangingPunct="1">
              <a:defRPr/>
            </a:pPr>
            <a:r>
              <a:rPr lang="pl-PL" sz="16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i rozwoju ekonomicznego.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212F8D1-0DC2-4DEE-9CFA-F80194130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514600"/>
            <a:ext cx="88392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6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Zauważył, że tarcia między Francją i Niemcami w sprawie kontroli nad Zagłębiem Ruhry, </a:t>
            </a:r>
          </a:p>
          <a:p>
            <a:pPr eaLnBrk="1" hangingPunct="1">
              <a:defRPr/>
            </a:pPr>
            <a:r>
              <a:rPr lang="pl-PL" sz="16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(regionem produkcji węgla i stali) nasiliły się tak jak po I wojnie światowej.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E942C95A-93D0-4DB1-BD97-A13D4FC5D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429000"/>
            <a:ext cx="88392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6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Jean Monet zaproponował  ideę Wspólnoty Europejskiej, którą </a:t>
            </a:r>
            <a:r>
              <a:rPr lang="pl-PL" sz="1600" b="1" u="sng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9 maja 1950</a:t>
            </a:r>
            <a:r>
              <a:rPr lang="pl-PL" sz="16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przedstawił w </a:t>
            </a:r>
          </a:p>
          <a:p>
            <a:pPr eaLnBrk="1" hangingPunct="1">
              <a:defRPr/>
            </a:pPr>
            <a:r>
              <a:rPr lang="pl-PL" sz="16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imieniu francuskiego rządu minister spraw zagranicznych Robert Schuman </a:t>
            </a:r>
            <a:r>
              <a:rPr lang="pl-PL" sz="1600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pl-PL" sz="1600" b="1" u="sng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deklaracja</a:t>
            </a:r>
          </a:p>
          <a:p>
            <a:pPr eaLnBrk="1" hangingPunct="1">
              <a:defRPr/>
            </a:pPr>
            <a:r>
              <a:rPr lang="pl-PL" sz="1600" b="1" u="sng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Schumana)</a:t>
            </a:r>
            <a:r>
              <a:rPr lang="pl-PL" sz="16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BDF72BA6-006F-4BA9-BFCD-1B699469D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343400"/>
            <a:ext cx="8839200" cy="1143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Tahoma" pitchFamily="34" charset="0"/>
              </a:rPr>
              <a:t>Na podstawie planu Schumana miała powstać organizacja międzynarodowa, do której mogły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Tahoma" pitchFamily="34" charset="0"/>
              </a:rPr>
              <a:t>wstąpić państwa Europy Zachodniej. Plan miał powiązać gospodarczo Francję i Niemcy. Dzięki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Tahoma" pitchFamily="34" charset="0"/>
              </a:rPr>
              <a:t>temu miała zostać podwyższona stopa życiowa mieszkańców krajów, które weszłyby do tej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Tahoma" pitchFamily="34" charset="0"/>
              </a:rPr>
              <a:t>wspólnoty,  a wojna między nimi stałaby się nieopłacalna z ekonomicznego punktu widzenia.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7B7050AD-B966-47BD-8BDE-E3E621134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5548313"/>
            <a:ext cx="8839200" cy="990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Tahoma" pitchFamily="34" charset="0"/>
              </a:rPr>
              <a:t>Propozycję zaaprobowały: Republika Federalna Niemiec, Włochy, Belgia, Luksemburg i Holandia.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Tahoma" pitchFamily="34" charset="0"/>
              </a:rPr>
              <a:t>Wielka Brytania nie wyraziła zgody. Skutkiem planu </a:t>
            </a:r>
            <a:r>
              <a:rPr lang="pl-PL" sz="1600" dirty="0" err="1">
                <a:latin typeface="Tahoma" pitchFamily="34" charset="0"/>
              </a:rPr>
              <a:t>Monneta</a:t>
            </a:r>
            <a:r>
              <a:rPr lang="pl-PL" sz="1600" dirty="0">
                <a:latin typeface="Tahoma" pitchFamily="34" charset="0"/>
              </a:rPr>
              <a:t> było powstanie Europejskiej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Tahoma" pitchFamily="34" charset="0"/>
              </a:rPr>
              <a:t>Wspólnoty Węgla i Stali.</a:t>
            </a:r>
          </a:p>
        </p:txBody>
      </p:sp>
    </p:spTree>
    <p:extLst>
      <p:ext uri="{BB962C8B-B14F-4D97-AF65-F5344CB8AC3E}">
        <p14:creationId xmlns:p14="http://schemas.microsoft.com/office/powerpoint/2010/main" val="269939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3438BA-ED9B-444C-8945-368A2919E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0016" y="963955"/>
            <a:ext cx="4803848" cy="360040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/>
              <a:t>Historia integracji europejskiej</a:t>
            </a:r>
            <a:endParaRPr lang="pl-PL" sz="28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B0EC8A-2E47-40A4-8F42-4CF5A2901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CCDB961-946D-44FD-A4B7-76D8C3C0E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047"/>
            <a:ext cx="8582744" cy="169414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90C7336-CC6D-4DDA-B253-2049A4D1C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00" y="1352839"/>
            <a:ext cx="25146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1951  traktat paryski 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C012F1DD-B439-4B0F-8F3B-873CD5DF2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1352839"/>
            <a:ext cx="38100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Powstanie </a:t>
            </a:r>
            <a:r>
              <a:rPr lang="pl-PL" sz="1400" dirty="0" err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EWWiS</a:t>
            </a:r>
            <a:endParaRPr lang="pl-PL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defRPr/>
            </a:pPr>
            <a:r>
              <a:rPr lang="pl-PL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Europejskiej Wspólnoty Węgla i Stali </a:t>
            </a: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4C6A2CA3-A470-442C-B349-BD531C44C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8000" y="1352839"/>
            <a:ext cx="23622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RFN, Francja, Włochy,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Belgia, Holandia,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Luksemburg 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86DD62CC-66AD-4F26-9E1C-23542583D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00" y="2267239"/>
            <a:ext cx="25146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1957  traktaty rzymskie </a:t>
            </a: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DFC4FA0B-0170-4D11-914E-128ECD273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00" y="3181639"/>
            <a:ext cx="25146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1967  traktat o fuzji</a:t>
            </a:r>
            <a:r>
              <a:rPr lang="pl-PL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10" name="Rectangle 15">
            <a:extLst>
              <a:ext uri="{FF2B5EF4-FFF2-40B4-BE49-F238E27FC236}">
                <a16:creationId xmlns:a16="http://schemas.microsoft.com/office/drawing/2014/main" id="{D9C94BD7-55C1-4B41-9959-26EC79019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00" y="4096039"/>
            <a:ext cx="25146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1968  unia celna</a:t>
            </a:r>
            <a:r>
              <a:rPr lang="pl-PL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5BA35E8F-9DF0-4ADD-B374-EAB906E90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00" y="5010439"/>
            <a:ext cx="25146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1979</a:t>
            </a:r>
            <a:r>
              <a:rPr lang="pl-PL" dirty="0"/>
              <a:t> 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FC81D9C2-D034-4873-B28E-A2F86F5E0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2267239"/>
            <a:ext cx="38100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Powstanie EWG i EURATOM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EWG – Europejska Wspólnota Gospodarcza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EURATOM  - Europejska Wspólnota Energii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Atomowej 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F9F4300A-1D35-478E-ABAB-098348A27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3181639"/>
            <a:ext cx="38100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Powstanie WE – Wspólnot Europejskich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Trzy wyżej wymienione  wspólnoty, połączyły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swoje organy władzy </a:t>
            </a: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FED4E8FA-359E-4A3E-850E-EEC72AB07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4096039"/>
            <a:ext cx="38100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Państwa WE przyjęły wspólną taryfę celną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wobec państw trzecich </a:t>
            </a:r>
          </a:p>
        </p:txBody>
      </p:sp>
      <p:sp>
        <p:nvSpPr>
          <p:cNvPr id="15" name="Rectangle 20">
            <a:extLst>
              <a:ext uri="{FF2B5EF4-FFF2-40B4-BE49-F238E27FC236}">
                <a16:creationId xmlns:a16="http://schemas.microsoft.com/office/drawing/2014/main" id="{2FF44F79-4BAE-4489-943C-236D82B80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5010439"/>
            <a:ext cx="38100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Pierwsze bezpośrednie wybory do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Parlamentu Europejskiego </a:t>
            </a:r>
          </a:p>
        </p:txBody>
      </p:sp>
      <p:sp>
        <p:nvSpPr>
          <p:cNvPr id="16" name="Rectangle 21">
            <a:extLst>
              <a:ext uri="{FF2B5EF4-FFF2-40B4-BE49-F238E27FC236}">
                <a16:creationId xmlns:a16="http://schemas.microsoft.com/office/drawing/2014/main" id="{F72E5CB6-0B5D-4C07-A526-8008E6FAC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8000" y="2267239"/>
            <a:ext cx="23622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RFN , Francja, Włochy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Belgia, Holandia,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Luksemburg </a:t>
            </a:r>
          </a:p>
        </p:txBody>
      </p:sp>
      <p:sp>
        <p:nvSpPr>
          <p:cNvPr id="17" name="Rectangle 22">
            <a:extLst>
              <a:ext uri="{FF2B5EF4-FFF2-40B4-BE49-F238E27FC236}">
                <a16:creationId xmlns:a16="http://schemas.microsoft.com/office/drawing/2014/main" id="{4724361A-6F8E-41CA-9A3E-4C196BA68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8000" y="3181639"/>
            <a:ext cx="23622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RFN, Francja, Włochy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Belgia, Holandia,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Luksemburg </a:t>
            </a:r>
            <a:endParaRPr lang="pl-PL" sz="16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29395220-7826-48EB-9A1A-BDDEFFE00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8000" y="4096039"/>
            <a:ext cx="23622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RFN, Francja, Włochy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Belgia, Holandia,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Luksemburg </a:t>
            </a:r>
            <a:endParaRPr lang="pl-PL" sz="16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9" name="Rectangle 24">
            <a:extLst>
              <a:ext uri="{FF2B5EF4-FFF2-40B4-BE49-F238E27FC236}">
                <a16:creationId xmlns:a16="http://schemas.microsoft.com/office/drawing/2014/main" id="{F7B931C2-94FE-4765-B37D-243FBA570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8000" y="5010439"/>
            <a:ext cx="23622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RFN, Francja, Włochy,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Belgia, Holandia, Irlandia,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Luksemburg, Wielka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Brytania ,Dania, </a:t>
            </a:r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D1A0C1CF-2D00-4BFF-8CC9-42F1D07DB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8000" y="5924839"/>
            <a:ext cx="23622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RFN, Francja, Belgia, </a:t>
            </a:r>
            <a:endParaRPr lang="pl-PL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Holandia, Luksemburg</a:t>
            </a:r>
            <a:r>
              <a:rPr lang="pl-PL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21" name="Rectangle 26">
            <a:extLst>
              <a:ext uri="{FF2B5EF4-FFF2-40B4-BE49-F238E27FC236}">
                <a16:creationId xmlns:a16="http://schemas.microsoft.com/office/drawing/2014/main" id="{BA591C81-077F-4429-954A-3861522D4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5924839"/>
            <a:ext cx="38100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Stopniowe znoszenie kontroli granicznej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w ruchu osobowym między krajami</a:t>
            </a:r>
            <a:r>
              <a:rPr lang="pl-PL" sz="16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D1331E1E-ED0F-4D48-8DD8-FC39AA583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00" y="5924839"/>
            <a:ext cx="25146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600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1985 układ w </a:t>
            </a:r>
          </a:p>
          <a:p>
            <a:pPr eaLnBrk="1" hangingPunct="1">
              <a:defRPr/>
            </a:pPr>
            <a:r>
              <a:rPr lang="pl-PL" sz="1600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         Schengen</a:t>
            </a:r>
            <a:r>
              <a:rPr lang="pl-PL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8654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AB3C95-1FCF-41C9-B4E3-35890502A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740" y="1196752"/>
            <a:ext cx="4680520" cy="254071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/>
              <a:t>Historia integracji europejskiej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7BF580-37B7-47F0-9861-E38082B9C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0" name="Obraz 39">
            <a:extLst>
              <a:ext uri="{FF2B5EF4-FFF2-40B4-BE49-F238E27FC236}">
                <a16:creationId xmlns:a16="http://schemas.microsoft.com/office/drawing/2014/main" id="{148EA505-A0EA-479A-BD68-277A3412B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680"/>
            <a:ext cx="8582744" cy="1694147"/>
          </a:xfrm>
          <a:prstGeom prst="rect">
            <a:avLst/>
          </a:prstGeom>
        </p:spPr>
      </p:pic>
      <p:sp>
        <p:nvSpPr>
          <p:cNvPr id="56" name="Rectangle 4">
            <a:extLst>
              <a:ext uri="{FF2B5EF4-FFF2-40B4-BE49-F238E27FC236}">
                <a16:creationId xmlns:a16="http://schemas.microsoft.com/office/drawing/2014/main" id="{7DF8234B-FB2E-4095-872B-F9908C492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562642"/>
            <a:ext cx="2490788" cy="10906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2002</a:t>
            </a:r>
          </a:p>
        </p:txBody>
      </p:sp>
      <p:sp>
        <p:nvSpPr>
          <p:cNvPr id="57" name="Rectangle 5">
            <a:extLst>
              <a:ext uri="{FF2B5EF4-FFF2-40B4-BE49-F238E27FC236}">
                <a16:creationId xmlns:a16="http://schemas.microsoft.com/office/drawing/2014/main" id="{64825B88-5016-4F9A-B627-2EB981E07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37" y="1562642"/>
            <a:ext cx="3838575" cy="10906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Strefa euro – 12 krajów członkowskich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wprowadziło nową walutę (wyjątek – Wielka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Brytania, Irlandia i Szwecja)</a:t>
            </a:r>
          </a:p>
        </p:txBody>
      </p:sp>
      <p:sp>
        <p:nvSpPr>
          <p:cNvPr id="58" name="Rectangle 6">
            <a:extLst>
              <a:ext uri="{FF2B5EF4-FFF2-40B4-BE49-F238E27FC236}">
                <a16:creationId xmlns:a16="http://schemas.microsoft.com/office/drawing/2014/main" id="{8A19E056-EB89-4E13-B825-85022F03E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6512" y="1562642"/>
            <a:ext cx="2362200" cy="10906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 u="sng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Stara 15 </a:t>
            </a: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: Niemcy, Francja,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Włochy, Belgia, Holandia,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Austria, Finlandia, Dania,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Luksemburg, Grecja,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Hiszpania, Portugalia </a:t>
            </a:r>
          </a:p>
        </p:txBody>
      </p:sp>
      <p:sp>
        <p:nvSpPr>
          <p:cNvPr id="59" name="Rectangle 7">
            <a:extLst>
              <a:ext uri="{FF2B5EF4-FFF2-40B4-BE49-F238E27FC236}">
                <a16:creationId xmlns:a16="http://schemas.microsoft.com/office/drawing/2014/main" id="{E7BED29D-4918-40DE-AB18-7A4325DED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87" y="2724692"/>
            <a:ext cx="2500313" cy="1066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2003  Ateny</a:t>
            </a:r>
            <a:r>
              <a:rPr lang="pl-PL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2A752E5A-9FD7-4DFD-9821-4F8DD4B2F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87" y="5939380"/>
            <a:ext cx="2514600" cy="8572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2007  21.12.</a:t>
            </a:r>
            <a:endParaRPr lang="pl-PL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1" name="Rectangle 10">
            <a:extLst>
              <a:ext uri="{FF2B5EF4-FFF2-40B4-BE49-F238E27FC236}">
                <a16:creationId xmlns:a16="http://schemas.microsoft.com/office/drawing/2014/main" id="{5ADC208E-7548-4E42-BF44-6049B84B2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87" y="5010692"/>
            <a:ext cx="25146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600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2007  13.12.</a:t>
            </a:r>
          </a:p>
          <a:p>
            <a:pPr eaLnBrk="1" hangingPunct="1">
              <a:defRPr/>
            </a:pPr>
            <a:r>
              <a:rPr lang="pl-PL" sz="1600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traktat lizboński</a:t>
            </a:r>
            <a:r>
              <a:rPr lang="pl-PL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62" name="Rectangle 11">
            <a:extLst>
              <a:ext uri="{FF2B5EF4-FFF2-40B4-BE49-F238E27FC236}">
                <a16:creationId xmlns:a16="http://schemas.microsoft.com/office/drawing/2014/main" id="{A40F7E93-3EC2-4DB3-B9AC-E82E73394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37" y="2724692"/>
            <a:ext cx="3857625" cy="1066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Traktat akcesyjny pomiędzy UE (15 państw),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a 10 nowymi członkami. W krajach tych po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podpisaniu traktatu przeprowadzono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referendum, by zatwierdzić akcesję do UE </a:t>
            </a:r>
          </a:p>
        </p:txBody>
      </p:sp>
      <p:sp>
        <p:nvSpPr>
          <p:cNvPr id="63" name="Rectangle 13">
            <a:extLst>
              <a:ext uri="{FF2B5EF4-FFF2-40B4-BE49-F238E27FC236}">
                <a16:creationId xmlns:a16="http://schemas.microsoft.com/office/drawing/2014/main" id="{58940D90-9FB4-4DB7-8EEC-C670968B0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37" y="5939380"/>
            <a:ext cx="3857625" cy="8572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Nowe kraje przystąpiły do strefy Schengen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(bez Cypru).</a:t>
            </a:r>
          </a:p>
        </p:txBody>
      </p:sp>
      <p:sp>
        <p:nvSpPr>
          <p:cNvPr id="64" name="Rectangle 14">
            <a:extLst>
              <a:ext uri="{FF2B5EF4-FFF2-40B4-BE49-F238E27FC236}">
                <a16:creationId xmlns:a16="http://schemas.microsoft.com/office/drawing/2014/main" id="{8A832F3B-A156-449F-9596-83599A010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37" y="5010692"/>
            <a:ext cx="3857625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Traktat Lizboński utrzymuje najważniejsze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postanowienia Traktatu Konstytucyjnego.</a:t>
            </a:r>
          </a:p>
        </p:txBody>
      </p:sp>
      <p:sp>
        <p:nvSpPr>
          <p:cNvPr id="65" name="Rectangle 15">
            <a:extLst>
              <a:ext uri="{FF2B5EF4-FFF2-40B4-BE49-F238E27FC236}">
                <a16:creationId xmlns:a16="http://schemas.microsoft.com/office/drawing/2014/main" id="{44724B92-F266-4B41-86CE-0F4216082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800" y="2724692"/>
            <a:ext cx="2362200" cy="1066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 u="sng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Nowe 10 krajów UE: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Polska, Czechy, Słowacja,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Litwa, Łotwa, Estonia, Malta,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Cypr, Węgry, Słowenia </a:t>
            </a:r>
          </a:p>
        </p:txBody>
      </p:sp>
      <p:sp>
        <p:nvSpPr>
          <p:cNvPr id="66" name="Rectangle 18">
            <a:extLst>
              <a:ext uri="{FF2B5EF4-FFF2-40B4-BE49-F238E27FC236}">
                <a16:creationId xmlns:a16="http://schemas.microsoft.com/office/drawing/2014/main" id="{5AF3FC66-BEB4-4DCB-9A4B-0E66E901C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800" y="3867692"/>
            <a:ext cx="2362200" cy="10715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Powyższe 25 krajów</a:t>
            </a:r>
          </a:p>
          <a:p>
            <a:pPr eaLnBrk="1" hangingPunct="1">
              <a:defRPr/>
            </a:pPr>
            <a:endParaRPr lang="pl-PL" sz="16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7" name="Rectangle 20">
            <a:extLst>
              <a:ext uri="{FF2B5EF4-FFF2-40B4-BE49-F238E27FC236}">
                <a16:creationId xmlns:a16="http://schemas.microsoft.com/office/drawing/2014/main" id="{FA251DA6-638B-4329-9DB8-C4EB84EF0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37" y="3867692"/>
            <a:ext cx="3857625" cy="10715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Rada Europejska zatwierdziła Traktat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Konstytucyjny. Został odrzucony w referendach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we Francji i Holandii.</a:t>
            </a:r>
          </a:p>
        </p:txBody>
      </p:sp>
      <p:sp>
        <p:nvSpPr>
          <p:cNvPr id="68" name="Rectangle 21">
            <a:extLst>
              <a:ext uri="{FF2B5EF4-FFF2-40B4-BE49-F238E27FC236}">
                <a16:creationId xmlns:a16="http://schemas.microsoft.com/office/drawing/2014/main" id="{B81CD898-C0C5-4566-9747-767E48531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87" y="3867692"/>
            <a:ext cx="2514600" cy="10715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2004  18.06.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Traktat Konstytucyjny </a:t>
            </a:r>
          </a:p>
        </p:txBody>
      </p:sp>
      <p:sp>
        <p:nvSpPr>
          <p:cNvPr id="69" name="Rectangle 15">
            <a:extLst>
              <a:ext uri="{FF2B5EF4-FFF2-40B4-BE49-F238E27FC236}">
                <a16:creationId xmlns:a16="http://schemas.microsoft.com/office/drawing/2014/main" id="{11822970-559D-4BEF-AD1F-3DBF85951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800" y="5939380"/>
            <a:ext cx="2362200" cy="8572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Polska, Czechy, Słowacja,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Litwa, Łotwa, Estonia, Malta,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Węgry, Słowenia , </a:t>
            </a:r>
          </a:p>
        </p:txBody>
      </p:sp>
      <p:sp>
        <p:nvSpPr>
          <p:cNvPr id="70" name="Rectangle 18">
            <a:extLst>
              <a:ext uri="{FF2B5EF4-FFF2-40B4-BE49-F238E27FC236}">
                <a16:creationId xmlns:a16="http://schemas.microsoft.com/office/drawing/2014/main" id="{A4414AF7-47D7-480D-806B-18871E093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800" y="5010692"/>
            <a:ext cx="2362200" cy="8572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Powyższe 25 krajów oraz </a:t>
            </a:r>
          </a:p>
          <a:p>
            <a:pPr eaLnBrk="1" hangingPunct="1">
              <a:defRPr/>
            </a:pPr>
            <a:r>
              <a:rPr lang="pl-PL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Bułgaria i Rumunia</a:t>
            </a:r>
          </a:p>
          <a:p>
            <a:pPr eaLnBrk="1" hangingPunct="1">
              <a:defRPr/>
            </a:pPr>
            <a:endParaRPr lang="pl-PL" sz="1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723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BE0E7FC-8247-483C-9D05-0ED8CB9D4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685800"/>
            <a:ext cx="6203032" cy="258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l-PL" altLang="pl-PL" sz="2800" b="1" dirty="0"/>
              <a:t>Procesy integracyjne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3CB12A-B64C-4425-947D-F136248C8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1604213"/>
            <a:ext cx="6910536" cy="126309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I ETAP – STREFA WOLNEGO HANDLU</a:t>
            </a:r>
            <a:r>
              <a:rPr lang="pl-PL" altLang="pl-PL" sz="1800"/>
              <a:t>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BRAK CEŁ WEWNĘTRZNYCH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011E1B-A533-485E-B415-D98DEE0B4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3176970"/>
            <a:ext cx="6910536" cy="14366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II ETAP – UNIA CELNA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BRAK CEŁ WEWNĘTRZNYCH.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WSPÓLNA TARYFA CELNA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753114-C236-47D9-8379-765C9CA2D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5295900"/>
            <a:ext cx="6910536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III ETAP – WSPÓLNY RYNEK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BRAK CEŁ WEWNĘTRZNYCH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WSPÓŁNA TARYFA CELNA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SWOBODNY PREPŁYW OSÓB, TOWARÓW,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KAPITAŁU I USŁUG</a:t>
            </a:r>
          </a:p>
        </p:txBody>
      </p:sp>
      <p:sp>
        <p:nvSpPr>
          <p:cNvPr id="8" name="AutoShape 10">
            <a:extLst>
              <a:ext uri="{FF2B5EF4-FFF2-40B4-BE49-F238E27FC236}">
                <a16:creationId xmlns:a16="http://schemas.microsoft.com/office/drawing/2014/main" id="{F5CEB60C-399C-40B2-9F06-6AECB2368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515096"/>
            <a:ext cx="609600" cy="685800"/>
          </a:xfrm>
          <a:prstGeom prst="downArrow">
            <a:avLst>
              <a:gd name="adj1" fmla="val 50000"/>
              <a:gd name="adj2" fmla="val 281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/>
          </a:p>
        </p:txBody>
      </p:sp>
      <p:sp>
        <p:nvSpPr>
          <p:cNvPr id="9" name="AutoShape 11">
            <a:extLst>
              <a:ext uri="{FF2B5EF4-FFF2-40B4-BE49-F238E27FC236}">
                <a16:creationId xmlns:a16="http://schemas.microsoft.com/office/drawing/2014/main" id="{184B6630-0EE2-4C14-A374-F52CC20A7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0100" y="4472370"/>
            <a:ext cx="609600" cy="791227"/>
          </a:xfrm>
          <a:prstGeom prst="downArrow">
            <a:avLst>
              <a:gd name="adj1" fmla="val 50000"/>
              <a:gd name="adj2" fmla="val 281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F9A1F087-F195-479B-996A-F86C73FF6F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8648"/>
            <a:ext cx="7667364" cy="15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571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12DE75E-4A06-4148-B2B0-942094351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196752"/>
            <a:ext cx="6213376" cy="36004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l-PL" altLang="pl-PL" sz="2800" b="1" dirty="0"/>
              <a:t>Procesy integracyjne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ED1F435-1580-42FA-80AA-147460C37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736" y="2352328"/>
            <a:ext cx="76962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/>
              <a:t>IV ETAP – UNIA GOSPODARCZA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dirty="0"/>
              <a:t>BRAK CEŁ WEWNĘTRZNYCH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dirty="0"/>
              <a:t>WSPÓŁNA TARYFA CELNA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dirty="0"/>
              <a:t>SWOBODNY PREPŁYW OSÓB, TOWARÓW, KAPITAŁU I USŁUG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dirty="0"/>
              <a:t>HARMONIZACJA POLITYKI GOSPODARCZEJ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EF4A376-4A89-4A97-80C0-063C67D4C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936" y="4790728"/>
            <a:ext cx="7696200" cy="1905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V ETAP – UNIA GOSPODARCZA I  WALUTOWA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BRAK CEŁ WEWNĘTRZNYCH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WSPÓŁNA TARYFA CELNA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SWOBODNY PREPŁYW OSÓB, TOWARÓW, KAPITAŁU I USŁUG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HARMONIZACJA POLITYKI GOSPODARCZEJ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/>
              <a:t>WSPÓLNA WALUTA – JEDNOLITA POLITYKA PIENIĘŻNA</a:t>
            </a:r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id="{89FCA0A4-A15A-48C9-A4E5-392AFE6E7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736" y="1666528"/>
            <a:ext cx="609600" cy="685800"/>
          </a:xfrm>
          <a:prstGeom prst="downArrow">
            <a:avLst>
              <a:gd name="adj1" fmla="val 50000"/>
              <a:gd name="adj2" fmla="val 281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0AF5E432-3B2D-49D3-A3C2-DA134A59C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536" y="4104928"/>
            <a:ext cx="609600" cy="685800"/>
          </a:xfrm>
          <a:prstGeom prst="downArrow">
            <a:avLst>
              <a:gd name="adj1" fmla="val 50000"/>
              <a:gd name="adj2" fmla="val 281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959D60E0-3646-41A6-BBF5-532E59699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670" y="43332"/>
            <a:ext cx="7667364" cy="15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898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A0C76AE-2C5E-493B-B6BA-8F5BA89ED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292" y="580828"/>
            <a:ext cx="5987008" cy="27404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l-PL" altLang="pl-PL" sz="2800" b="1" dirty="0"/>
              <a:t>Rozwój terytorialny UE</a:t>
            </a:r>
          </a:p>
        </p:txBody>
      </p:sp>
      <p:graphicFrame>
        <p:nvGraphicFramePr>
          <p:cNvPr id="13" name="Group 121">
            <a:extLst>
              <a:ext uri="{FF2B5EF4-FFF2-40B4-BE49-F238E27FC236}">
                <a16:creationId xmlns:a16="http://schemas.microsoft.com/office/drawing/2014/main" id="{2F1F35EE-D54C-42D6-B57F-064907308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989902"/>
              </p:ext>
            </p:extLst>
          </p:nvPr>
        </p:nvGraphicFramePr>
        <p:xfrm>
          <a:off x="4132621" y="1527625"/>
          <a:ext cx="4506416" cy="3154468"/>
        </p:xfrm>
        <a:graphic>
          <a:graphicData uri="http://schemas.openxmlformats.org/drawingml/2006/table">
            <a:tbl>
              <a:tblPr/>
              <a:tblGrid>
                <a:gridCol w="644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2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1951</a:t>
                      </a:r>
                      <a:endParaRPr kumimoji="0" 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Niemcy, Francja, Włochy, Belgia, Holandia, Luksemburg</a:t>
                      </a: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1973</a:t>
                      </a: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Dania, Irlandia, Wielka Brytania</a:t>
                      </a: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1981</a:t>
                      </a: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Grecja</a:t>
                      </a: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6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1986</a:t>
                      </a: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Hiszpania, Portugalia</a:t>
                      </a:r>
                      <a:endParaRPr kumimoji="0" 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1995</a:t>
                      </a:r>
                      <a:endParaRPr kumimoji="0" 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Austria, Finlandia i Szwecja</a:t>
                      </a: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8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2004</a:t>
                      </a: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Łotwa, Litwa, Estonia, Polska, Czechy, Słowacja, Cypr, Węgry, Malta, Słowenia</a:t>
                      </a:r>
                      <a:endParaRPr kumimoji="0" 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2007</a:t>
                      </a: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Bułgaria, Rumunia</a:t>
                      </a:r>
                      <a:endParaRPr kumimoji="0" 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4" name="Picture 4" descr="EUenl">
            <a:extLst>
              <a:ext uri="{FF2B5EF4-FFF2-40B4-BE49-F238E27FC236}">
                <a16:creationId xmlns:a16="http://schemas.microsoft.com/office/drawing/2014/main" id="{BC7547EE-D0EF-4F21-B454-27A590EC71F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09" y="1369860"/>
            <a:ext cx="2918729" cy="1782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22" descr="EUenl-EU6">
            <a:extLst>
              <a:ext uri="{FF2B5EF4-FFF2-40B4-BE49-F238E27FC236}">
                <a16:creationId xmlns:a16="http://schemas.microsoft.com/office/drawing/2014/main" id="{0BA10F81-1E71-43BC-AF6E-C8FA0180F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2" y="3288429"/>
            <a:ext cx="18288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23" descr="EUenl-EU9">
            <a:extLst>
              <a:ext uri="{FF2B5EF4-FFF2-40B4-BE49-F238E27FC236}">
                <a16:creationId xmlns:a16="http://schemas.microsoft.com/office/drawing/2014/main" id="{A8E787AF-A422-4B68-A444-5EC64C0B4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2" y="4507629"/>
            <a:ext cx="18288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24" descr="EUenl-EU10">
            <a:extLst>
              <a:ext uri="{FF2B5EF4-FFF2-40B4-BE49-F238E27FC236}">
                <a16:creationId xmlns:a16="http://schemas.microsoft.com/office/drawing/2014/main" id="{8C16B29B-6C30-49A8-A651-56C44F60E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2" y="5726829"/>
            <a:ext cx="182880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25" descr="EUenl-EU12">
            <a:extLst>
              <a:ext uri="{FF2B5EF4-FFF2-40B4-BE49-F238E27FC236}">
                <a16:creationId xmlns:a16="http://schemas.microsoft.com/office/drawing/2014/main" id="{5A5C1019-678E-4DCC-9EEC-36B8ECDFF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55" y="4445717"/>
            <a:ext cx="18288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26" descr="EUenl-EU15">
            <a:extLst>
              <a:ext uri="{FF2B5EF4-FFF2-40B4-BE49-F238E27FC236}">
                <a16:creationId xmlns:a16="http://schemas.microsoft.com/office/drawing/2014/main" id="{FE0FB443-DD6D-47C1-A4D1-8A3B9A605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092" y="5726829"/>
            <a:ext cx="18288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27" descr="EUenl-EU25">
            <a:extLst>
              <a:ext uri="{FF2B5EF4-FFF2-40B4-BE49-F238E27FC236}">
                <a16:creationId xmlns:a16="http://schemas.microsoft.com/office/drawing/2014/main" id="{B6731AA1-40AA-416E-BC0E-13B798BC4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492" y="4964829"/>
            <a:ext cx="22098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28" descr="EUenl-EU27">
            <a:extLst>
              <a:ext uri="{FF2B5EF4-FFF2-40B4-BE49-F238E27FC236}">
                <a16:creationId xmlns:a16="http://schemas.microsoft.com/office/drawing/2014/main" id="{CA408CE8-D198-4613-8C49-AF2F0F9EB0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692" y="4964829"/>
            <a:ext cx="22098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Prostokąt 21">
            <a:extLst>
              <a:ext uri="{FF2B5EF4-FFF2-40B4-BE49-F238E27FC236}">
                <a16:creationId xmlns:a16="http://schemas.microsoft.com/office/drawing/2014/main" id="{1F795287-B35F-454C-A0C7-6DBA5A30301B}"/>
              </a:ext>
            </a:extLst>
          </p:cNvPr>
          <p:cNvSpPr/>
          <p:nvPr/>
        </p:nvSpPr>
        <p:spPr>
          <a:xfrm>
            <a:off x="1413917" y="4159967"/>
            <a:ext cx="642938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/>
              <a:t>1951</a:t>
            </a:r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id="{13D39B7F-D821-4E11-8C53-87B32E041EC4}"/>
              </a:ext>
            </a:extLst>
          </p:cNvPr>
          <p:cNvSpPr/>
          <p:nvPr/>
        </p:nvSpPr>
        <p:spPr>
          <a:xfrm>
            <a:off x="1413917" y="5374404"/>
            <a:ext cx="642938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/>
              <a:t>1973</a:t>
            </a:r>
          </a:p>
        </p:txBody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id="{B27A000D-DC37-42EF-A8F9-CB94E0BC2BFD}"/>
              </a:ext>
            </a:extLst>
          </p:cNvPr>
          <p:cNvSpPr/>
          <p:nvPr/>
        </p:nvSpPr>
        <p:spPr>
          <a:xfrm>
            <a:off x="1342480" y="6517404"/>
            <a:ext cx="642937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/>
              <a:t>1981</a:t>
            </a:r>
          </a:p>
        </p:txBody>
      </p:sp>
      <p:sp>
        <p:nvSpPr>
          <p:cNvPr id="25" name="Prostokąt 24">
            <a:extLst>
              <a:ext uri="{FF2B5EF4-FFF2-40B4-BE49-F238E27FC236}">
                <a16:creationId xmlns:a16="http://schemas.microsoft.com/office/drawing/2014/main" id="{4E9E16E1-607D-4ED4-94F8-B12BBCC13FC8}"/>
              </a:ext>
            </a:extLst>
          </p:cNvPr>
          <p:cNvSpPr/>
          <p:nvPr/>
        </p:nvSpPr>
        <p:spPr>
          <a:xfrm>
            <a:off x="3414167" y="5374404"/>
            <a:ext cx="642938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/>
              <a:t>1986</a:t>
            </a:r>
          </a:p>
        </p:txBody>
      </p:sp>
      <p:sp>
        <p:nvSpPr>
          <p:cNvPr id="26" name="Prostokąt 25">
            <a:extLst>
              <a:ext uri="{FF2B5EF4-FFF2-40B4-BE49-F238E27FC236}">
                <a16:creationId xmlns:a16="http://schemas.microsoft.com/office/drawing/2014/main" id="{58472BC5-8B6E-44B3-8742-7EB6E3A6DB88}"/>
              </a:ext>
            </a:extLst>
          </p:cNvPr>
          <p:cNvSpPr/>
          <p:nvPr/>
        </p:nvSpPr>
        <p:spPr>
          <a:xfrm>
            <a:off x="3414167" y="6517404"/>
            <a:ext cx="642938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/>
              <a:t>1995</a:t>
            </a:r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F2E1169C-D568-45AD-B513-9BCBAC10FBBB}"/>
              </a:ext>
            </a:extLst>
          </p:cNvPr>
          <p:cNvSpPr/>
          <p:nvPr/>
        </p:nvSpPr>
        <p:spPr>
          <a:xfrm>
            <a:off x="5771605" y="6088779"/>
            <a:ext cx="642937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/>
              <a:t>2004</a:t>
            </a:r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id="{F8F0AC4E-6926-40CD-972A-067D16F8C84D}"/>
              </a:ext>
            </a:extLst>
          </p:cNvPr>
          <p:cNvSpPr/>
          <p:nvPr/>
        </p:nvSpPr>
        <p:spPr>
          <a:xfrm>
            <a:off x="8200480" y="6088779"/>
            <a:ext cx="642937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/>
              <a:t>2007</a:t>
            </a:r>
          </a:p>
        </p:txBody>
      </p:sp>
      <p:pic>
        <p:nvPicPr>
          <p:cNvPr id="30" name="Picture 3" descr="E:\tom-server\WNIOSKI I PROJEKTY\TOWN TWINNING 2008, 2009, 2010\TT 2018\do wykorzystania robocze\Logo.jpg">
            <a:extLst>
              <a:ext uri="{FF2B5EF4-FFF2-40B4-BE49-F238E27FC236}">
                <a16:creationId xmlns:a16="http://schemas.microsoft.com/office/drawing/2014/main" id="{19B4E3D1-30F5-438F-9AE6-8FFB31917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42" y="13571"/>
            <a:ext cx="1919321" cy="1356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>
            <a:extLst>
              <a:ext uri="{FF2B5EF4-FFF2-40B4-BE49-F238E27FC236}">
                <a16:creationId xmlns:a16="http://schemas.microsoft.com/office/drawing/2014/main" id="{B40E74AD-164C-47D8-A784-EBF4AA25A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33394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1585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1555C7B3-5955-43DF-8ED1-D96C7FAE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1268760"/>
            <a:ext cx="5268268" cy="576064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/>
              <a:t>Współczesne problemy związane </a:t>
            </a:r>
            <a:br>
              <a:rPr lang="pl-PL" altLang="pl-PL" sz="2800" b="1" dirty="0"/>
            </a:br>
            <a:r>
              <a:rPr lang="pl-PL" altLang="pl-PL" sz="2800" b="1" dirty="0"/>
              <a:t>z integracją europejską 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7380A7A4-48D4-4EAE-8544-A7CC3D5B2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6" y="2492896"/>
            <a:ext cx="7992888" cy="498475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pl-PL" b="1" dirty="0"/>
              <a:t>Różnice kulturowe - demograficzne</a:t>
            </a:r>
          </a:p>
          <a:p>
            <a:pPr marL="0" indent="0" algn="just">
              <a:buNone/>
              <a:defRPr/>
            </a:pPr>
            <a:r>
              <a:rPr lang="pl-PL" sz="1800" i="1" dirty="0"/>
              <a:t>Cywilizacja europejska to pewien rodzaj historycznej „całości” łączącej nas Europejczyków z kontynentem, na którym żyjemy. Za podstawę naszej cywilizacji uznaje się elementy kultury starożytnej Grecji i cesarstwa rzymskiego oraz chrześcijaństwo. Pomimo tych wspólnych głęboko zakorzenionych tradycji dzisiejsza Europa jest zróżnicowana, a ponadto zmienia się też jej znaczenie i miejsce we współczesnym świecie. W Europie mieszka obecnie 742 mln osób, co stanowi 10,4% ogólnej liczby ludności świata (dane z 2013 roku). Ludność zamieszkująca obszary 46 niepodległych państw tego kontynentu jest zróżnicowana etnicznie, językowo, wyznaniowo oraz pod względem struktury płci i wieku. Wynika to </a:t>
            </a:r>
            <a:br>
              <a:rPr lang="pl-PL" sz="1800" i="1" dirty="0"/>
            </a:br>
            <a:r>
              <a:rPr lang="pl-PL" sz="1800" i="1" dirty="0"/>
              <a:t>z różnorodnych, niekiedy dramatycznych procesów społecznych i gospodarczych, które kształtowały nasz kontynent w przeszłości. </a:t>
            </a:r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EFCE004-C3BC-4369-B7FF-CF59EAF57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0"/>
            <a:ext cx="7667364" cy="15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54370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1023</Words>
  <Application>Microsoft Office PowerPoint</Application>
  <PresentationFormat>Pokaz na ekranie (4:3)</PresentationFormat>
  <Paragraphs>187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Motyw pakietu Office</vt:lpstr>
      <vt:lpstr>Debata na temat problemów związanych  z integracją europejską oraz  kierunków rozwoju UE </vt:lpstr>
      <vt:lpstr>Geneza Unii Europejskiej</vt:lpstr>
      <vt:lpstr>Geneza Unii Europejskiej</vt:lpstr>
      <vt:lpstr>Historia integracji europejskiej</vt:lpstr>
      <vt:lpstr>Historia integracji europejskiej</vt:lpstr>
      <vt:lpstr>Procesy integracyjne</vt:lpstr>
      <vt:lpstr>Procesy integracyjne</vt:lpstr>
      <vt:lpstr>Rozwój terytorialny UE</vt:lpstr>
      <vt:lpstr>Współczesne problemy związane  z integracją europejską </vt:lpstr>
      <vt:lpstr>Struktura wieku ludności Europy jest bardzo niekorzystna. W porównaniu z innymi kontynentami grupa dzieci i młodzieży – wiek do 14 lat – jest w Europie najmniej liczna, a grupa ludności starej – wiek powyżej 65 lat – jest najliczniejsza. Ludność Europy znajduje się w stanie starości demograficznej, o czym decyduje niski przyrost naturalny i wydłużanie przeciętnego czasu życia Europejczyków. Niski przyrost naturalny występuje przede wszystkim na wschodzie naszego kontynentu, gdzie trudna sytuacja ekonomiczna ogranicza liczbę urodzeń. Natomiast w Europie Zachodniej panują bardzo dobre warunki ekonomiczne, które sprzyjają dłuższemu życiu ludzi. </vt:lpstr>
      <vt:lpstr>Współczesne problemy związane  z integracją europejską </vt:lpstr>
      <vt:lpstr>Współczesne problemy związane  z integracją europejską </vt:lpstr>
      <vt:lpstr>Współczesne problemy związane  z integracją europejską 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Wieliczko</dc:creator>
  <cp:lastModifiedBy>Test</cp:lastModifiedBy>
  <cp:revision>19</cp:revision>
  <dcterms:created xsi:type="dcterms:W3CDTF">2018-09-05T07:40:48Z</dcterms:created>
  <dcterms:modified xsi:type="dcterms:W3CDTF">2018-09-10T09:12:20Z</dcterms:modified>
</cp:coreProperties>
</file>