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2" r:id="rId6"/>
    <p:sldId id="263" r:id="rId7"/>
    <p:sldId id="261" r:id="rId8"/>
    <p:sldId id="264" r:id="rId9"/>
    <p:sldId id="265" r:id="rId10"/>
    <p:sldId id="266" r:id="rId11"/>
    <p:sldId id="260" r:id="rId1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6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FBCE1-667C-4830-89FB-49A8ADC334FF}" type="datetimeFigureOut">
              <a:rPr lang="pl-PL" smtClean="0"/>
              <a:t>2018-09-11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FDB7-9EC5-4FA1-8576-65E7719A839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399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FBCE1-667C-4830-89FB-49A8ADC334FF}" type="datetimeFigureOut">
              <a:rPr lang="pl-PL" smtClean="0"/>
              <a:t>2018-09-11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FDB7-9EC5-4FA1-8576-65E7719A839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95671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FBCE1-667C-4830-89FB-49A8ADC334FF}" type="datetimeFigureOut">
              <a:rPr lang="pl-PL" smtClean="0"/>
              <a:t>2018-09-11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FDB7-9EC5-4FA1-8576-65E7719A839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36084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FBCE1-667C-4830-89FB-49A8ADC334FF}" type="datetimeFigureOut">
              <a:rPr lang="pl-PL" smtClean="0"/>
              <a:t>2018-09-11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FDB7-9EC5-4FA1-8576-65E7719A839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67583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FBCE1-667C-4830-89FB-49A8ADC334FF}" type="datetimeFigureOut">
              <a:rPr lang="pl-PL" smtClean="0"/>
              <a:t>2018-09-11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FDB7-9EC5-4FA1-8576-65E7719A839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5961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FBCE1-667C-4830-89FB-49A8ADC334FF}" type="datetimeFigureOut">
              <a:rPr lang="pl-PL" smtClean="0"/>
              <a:t>2018-09-11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FDB7-9EC5-4FA1-8576-65E7719A839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9201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FBCE1-667C-4830-89FB-49A8ADC334FF}" type="datetimeFigureOut">
              <a:rPr lang="pl-PL" smtClean="0"/>
              <a:t>2018-09-11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FDB7-9EC5-4FA1-8576-65E7719A839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1972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FBCE1-667C-4830-89FB-49A8ADC334FF}" type="datetimeFigureOut">
              <a:rPr lang="pl-PL" smtClean="0"/>
              <a:t>2018-09-11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FDB7-9EC5-4FA1-8576-65E7719A839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80040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FBCE1-667C-4830-89FB-49A8ADC334FF}" type="datetimeFigureOut">
              <a:rPr lang="pl-PL" smtClean="0"/>
              <a:t>2018-09-11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FDB7-9EC5-4FA1-8576-65E7719A839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88054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FBCE1-667C-4830-89FB-49A8ADC334FF}" type="datetimeFigureOut">
              <a:rPr lang="pl-PL" smtClean="0"/>
              <a:t>2018-09-11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FDB7-9EC5-4FA1-8576-65E7719A839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2813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FBCE1-667C-4830-89FB-49A8ADC334FF}" type="datetimeFigureOut">
              <a:rPr lang="pl-PL" smtClean="0"/>
              <a:t>2018-09-11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FDB7-9EC5-4FA1-8576-65E7719A839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32413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0FBCE1-667C-4830-89FB-49A8ADC334FF}" type="datetimeFigureOut">
              <a:rPr lang="pl-PL" smtClean="0"/>
              <a:t>2018-09-11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BFDB7-9EC5-4FA1-8576-65E7719A839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9072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55576" y="2564904"/>
            <a:ext cx="7772400" cy="1470025"/>
          </a:xfrm>
        </p:spPr>
        <p:txBody>
          <a:bodyPr>
            <a:noAutofit/>
          </a:bodyPr>
          <a:lstStyle/>
          <a:p>
            <a:r>
              <a:rPr lang="pl-PL" sz="3200" b="1" dirty="0"/>
              <a:t>Współczesne zagrożenia dla Europy </a:t>
            </a:r>
            <a:r>
              <a:rPr lang="pl-PL" sz="3200" b="1" dirty="0" smtClean="0"/>
              <a:t/>
            </a:r>
            <a:br>
              <a:rPr lang="pl-PL" sz="3200" b="1" dirty="0" smtClean="0"/>
            </a:br>
            <a:r>
              <a:rPr lang="pl-PL" sz="3200" b="1" dirty="0" smtClean="0"/>
              <a:t>Debata </a:t>
            </a:r>
            <a:r>
              <a:rPr lang="pl-PL" sz="3200" b="1" dirty="0"/>
              <a:t>O</a:t>
            </a:r>
            <a:r>
              <a:rPr lang="pl-PL" sz="3200" b="1" dirty="0" smtClean="0"/>
              <a:t>ksfordzka </a:t>
            </a:r>
            <a:endParaRPr lang="pl-PL" sz="32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20" y="5733256"/>
            <a:ext cx="8784976" cy="1752600"/>
          </a:xfrm>
        </p:spPr>
        <p:txBody>
          <a:bodyPr>
            <a:normAutofit/>
          </a:bodyPr>
          <a:lstStyle/>
          <a:p>
            <a:r>
              <a:rPr lang="pl-PL" sz="1400" dirty="0" smtClean="0"/>
              <a:t>Projekt „For the </a:t>
            </a:r>
            <a:r>
              <a:rPr lang="pl-PL" sz="1400" dirty="0" err="1" smtClean="0"/>
              <a:t>Future</a:t>
            </a:r>
            <a:r>
              <a:rPr lang="pl-PL" sz="1400" dirty="0" smtClean="0"/>
              <a:t>” współfinansowany w ramach unijnego programu „Europa </a:t>
            </a:r>
            <a:r>
              <a:rPr lang="pl-PL" sz="1400" dirty="0"/>
              <a:t>dla </a:t>
            </a:r>
            <a:r>
              <a:rPr lang="pl-PL" sz="1400" dirty="0" smtClean="0"/>
              <a:t>Obywateli”</a:t>
            </a:r>
          </a:p>
          <a:p>
            <a:r>
              <a:rPr lang="pl-PL" sz="1400" dirty="0" smtClean="0"/>
              <a:t> </a:t>
            </a:r>
            <a:r>
              <a:rPr lang="pl-PL" sz="1400" dirty="0"/>
              <a:t>– Komponent 2. Demokratyczne zaangażowanie i uczestnictwo </a:t>
            </a:r>
            <a:r>
              <a:rPr lang="pl-PL" sz="1400" dirty="0" smtClean="0"/>
              <a:t>obywatelskie </a:t>
            </a:r>
          </a:p>
          <a:p>
            <a:r>
              <a:rPr lang="pl-PL" sz="1400" dirty="0" smtClean="0"/>
              <a:t>DZIAŁANIE </a:t>
            </a:r>
            <a:r>
              <a:rPr lang="pl-PL" sz="1400" dirty="0"/>
              <a:t>2.1 Partnerstwo miast</a:t>
            </a:r>
          </a:p>
          <a:p>
            <a:endParaRPr lang="pl-PL" b="1" dirty="0" smtClean="0"/>
          </a:p>
          <a:p>
            <a:endParaRPr lang="pl-P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48680"/>
            <a:ext cx="490215" cy="567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E:\tom-server\WNIOSKI I PROJEKTY\TOWN TWINNING 2008, 2009, 2010\TT 2018\do wykorzystania robocze\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71683"/>
            <a:ext cx="2088232" cy="1475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36168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47595" y="1268761"/>
            <a:ext cx="7772400" cy="720080"/>
          </a:xfrm>
        </p:spPr>
        <p:txBody>
          <a:bodyPr>
            <a:noAutofit/>
          </a:bodyPr>
          <a:lstStyle/>
          <a:p>
            <a:r>
              <a:rPr lang="pl-PL" sz="3200" b="1" dirty="0"/>
              <a:t>Unia po </a:t>
            </a:r>
            <a:r>
              <a:rPr lang="pl-PL" sz="3200" b="1" dirty="0" err="1"/>
              <a:t>Brexicie</a:t>
            </a:r>
            <a:endParaRPr lang="pl-PL" sz="32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20" y="5733256"/>
            <a:ext cx="8784976" cy="1752600"/>
          </a:xfrm>
        </p:spPr>
        <p:txBody>
          <a:bodyPr>
            <a:normAutofit/>
          </a:bodyPr>
          <a:lstStyle/>
          <a:p>
            <a:r>
              <a:rPr lang="pl-PL" sz="1400" dirty="0" smtClean="0"/>
              <a:t>Projekt „For the </a:t>
            </a:r>
            <a:r>
              <a:rPr lang="pl-PL" sz="1400" dirty="0" err="1" smtClean="0"/>
              <a:t>Future</a:t>
            </a:r>
            <a:r>
              <a:rPr lang="pl-PL" sz="1400" dirty="0" smtClean="0"/>
              <a:t>” współfinansowany w ramach unijnego programu „Europa </a:t>
            </a:r>
            <a:r>
              <a:rPr lang="pl-PL" sz="1400" dirty="0"/>
              <a:t>dla </a:t>
            </a:r>
            <a:r>
              <a:rPr lang="pl-PL" sz="1400" dirty="0" smtClean="0"/>
              <a:t>Obywateli”</a:t>
            </a:r>
          </a:p>
          <a:p>
            <a:r>
              <a:rPr lang="pl-PL" sz="1400" dirty="0" smtClean="0"/>
              <a:t> </a:t>
            </a:r>
            <a:r>
              <a:rPr lang="pl-PL" sz="1400" dirty="0"/>
              <a:t>– Komponent 2. Demokratyczne zaangażowanie i uczestnictwo </a:t>
            </a:r>
            <a:r>
              <a:rPr lang="pl-PL" sz="1400" dirty="0" smtClean="0"/>
              <a:t>obywatelskie </a:t>
            </a:r>
          </a:p>
          <a:p>
            <a:r>
              <a:rPr lang="pl-PL" sz="1400" dirty="0" smtClean="0"/>
              <a:t>DZIAŁANIE </a:t>
            </a:r>
            <a:r>
              <a:rPr lang="pl-PL" sz="1400" dirty="0"/>
              <a:t>2.1 Partnerstwo miast</a:t>
            </a:r>
          </a:p>
          <a:p>
            <a:endParaRPr lang="pl-PL" b="1" dirty="0" smtClean="0"/>
          </a:p>
          <a:p>
            <a:endParaRPr lang="pl-P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48680"/>
            <a:ext cx="490215" cy="567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E:\tom-server\WNIOSKI I PROJEKTY\TOWN TWINNING 2008, 2009, 2010\TT 2018\do wykorzystania robocze\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71683"/>
            <a:ext cx="2088232" cy="1475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ytuł 1"/>
          <p:cNvSpPr txBox="1">
            <a:spLocks/>
          </p:cNvSpPr>
          <p:nvPr/>
        </p:nvSpPr>
        <p:spPr>
          <a:xfrm>
            <a:off x="827584" y="2492896"/>
            <a:ext cx="7772400" cy="30963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/>
            <a:r>
              <a:rPr lang="pl-PL" sz="1600" i="1" dirty="0" smtClean="0"/>
              <a:t>Wystąpienie </a:t>
            </a:r>
            <a:r>
              <a:rPr lang="pl-PL" sz="1600" i="1" dirty="0"/>
              <a:t>Wielkiej Brytanii z UE, jest precedensem w </a:t>
            </a:r>
            <a:r>
              <a:rPr lang="pl-PL" sz="1600" i="1" dirty="0" smtClean="0"/>
              <a:t>historii </a:t>
            </a:r>
            <a:r>
              <a:rPr lang="pl-PL" sz="1600" i="1" dirty="0"/>
              <a:t>UE i otwiera niewątpliwie nowy rozdział dla Europy i jej procesu zjednoczenia. Do tej pory UE przyjmowała tylko kolejnych nowych członków, natomiast obecnie zmniejsza się, i to o jeden </a:t>
            </a:r>
            <a:br>
              <a:rPr lang="pl-PL" sz="1600" i="1" dirty="0"/>
            </a:br>
            <a:r>
              <a:rPr lang="pl-PL" sz="1600" i="1" dirty="0"/>
              <a:t>z najważniejszych krajów członkowskich</a:t>
            </a:r>
            <a:r>
              <a:rPr lang="pl-PL" sz="1600" i="1" dirty="0" smtClean="0"/>
              <a:t>.</a:t>
            </a:r>
          </a:p>
          <a:p>
            <a:pPr fontAlgn="base"/>
            <a:endParaRPr lang="pl-PL" sz="1600" dirty="0" smtClean="0"/>
          </a:p>
          <a:p>
            <a:pPr fontAlgn="base"/>
            <a:r>
              <a:rPr lang="pl-PL" sz="1600" dirty="0" smtClean="0"/>
              <a:t>Największym </a:t>
            </a:r>
            <a:r>
              <a:rPr lang="pl-PL" sz="1600" dirty="0"/>
              <a:t>zaś problemem wiążącym się z </a:t>
            </a:r>
            <a:r>
              <a:rPr lang="pl-PL" sz="1600" dirty="0" err="1"/>
              <a:t>Brexitem</a:t>
            </a:r>
            <a:r>
              <a:rPr lang="pl-PL" sz="1600" dirty="0"/>
              <a:t> jest polityczny chaos, jaki wywołał wynik referendum w tej </a:t>
            </a:r>
            <a:r>
              <a:rPr lang="pl-PL" sz="1600"/>
              <a:t>sprawie</a:t>
            </a:r>
            <a:r>
              <a:rPr lang="pl-PL" sz="1600" smtClean="0"/>
              <a:t>.</a:t>
            </a:r>
            <a:r>
              <a:rPr lang="pl-PL" sz="1600" dirty="0"/>
              <a:t/>
            </a:r>
            <a:br>
              <a:rPr lang="pl-PL" sz="1600" dirty="0"/>
            </a:br>
            <a:r>
              <a:rPr lang="pl-PL" sz="1600" dirty="0"/>
              <a:t/>
            </a:r>
            <a:br>
              <a:rPr lang="pl-PL" sz="1600" dirty="0"/>
            </a:br>
            <a:r>
              <a:rPr lang="pl-PL" sz="1600" dirty="0"/>
              <a:t>W interesie Unii leżą możliwie przyjazne stosunki z Wielką Brytanią po opuszczeniu przez nią Wspólnoty. Byłoby dobrze, gdyby tworzyła ona jeden z zewnętrznych kręgów UE.</a:t>
            </a:r>
            <a:r>
              <a:rPr lang="pl-PL" sz="1600" dirty="0"/>
              <a:t/>
            </a:r>
            <a:br>
              <a:rPr lang="pl-PL" sz="1600" dirty="0"/>
            </a:b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11427405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55576" y="2564904"/>
            <a:ext cx="7772400" cy="1470025"/>
          </a:xfrm>
        </p:spPr>
        <p:txBody>
          <a:bodyPr>
            <a:noAutofit/>
          </a:bodyPr>
          <a:lstStyle/>
          <a:p>
            <a:r>
              <a:rPr lang="pl-PL" sz="3200" b="1" dirty="0"/>
              <a:t>Współczesne zagrożenia dla Europy </a:t>
            </a:r>
            <a:r>
              <a:rPr lang="pl-PL" sz="3200" b="1" dirty="0" smtClean="0"/>
              <a:t/>
            </a:r>
            <a:br>
              <a:rPr lang="pl-PL" sz="3200" b="1" dirty="0" smtClean="0"/>
            </a:br>
            <a:r>
              <a:rPr lang="pl-PL" sz="3200" b="1" dirty="0" smtClean="0"/>
              <a:t>Debata </a:t>
            </a:r>
            <a:r>
              <a:rPr lang="pl-PL" sz="3200" b="1" dirty="0"/>
              <a:t>O</a:t>
            </a:r>
            <a:r>
              <a:rPr lang="pl-PL" sz="3200" b="1" dirty="0" smtClean="0"/>
              <a:t>ksfordzka </a:t>
            </a:r>
            <a:endParaRPr lang="pl-PL" sz="32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20" y="5733256"/>
            <a:ext cx="8784976" cy="1752600"/>
          </a:xfrm>
        </p:spPr>
        <p:txBody>
          <a:bodyPr>
            <a:normAutofit/>
          </a:bodyPr>
          <a:lstStyle/>
          <a:p>
            <a:r>
              <a:rPr lang="pl-PL" sz="1400" dirty="0" smtClean="0"/>
              <a:t>Projekt „For the </a:t>
            </a:r>
            <a:r>
              <a:rPr lang="pl-PL" sz="1400" dirty="0" err="1" smtClean="0"/>
              <a:t>Future</a:t>
            </a:r>
            <a:r>
              <a:rPr lang="pl-PL" sz="1400" dirty="0" smtClean="0"/>
              <a:t>” współfinansowany w ramach unijnego programu „Europa </a:t>
            </a:r>
            <a:r>
              <a:rPr lang="pl-PL" sz="1400" dirty="0"/>
              <a:t>dla </a:t>
            </a:r>
            <a:r>
              <a:rPr lang="pl-PL" sz="1400" dirty="0" smtClean="0"/>
              <a:t>Obywateli”</a:t>
            </a:r>
          </a:p>
          <a:p>
            <a:r>
              <a:rPr lang="pl-PL" sz="1400" dirty="0" smtClean="0"/>
              <a:t> </a:t>
            </a:r>
            <a:r>
              <a:rPr lang="pl-PL" sz="1400" dirty="0"/>
              <a:t>– Komponent 2. Demokratyczne zaangażowanie i uczestnictwo </a:t>
            </a:r>
            <a:r>
              <a:rPr lang="pl-PL" sz="1400" dirty="0" smtClean="0"/>
              <a:t>obywatelskie </a:t>
            </a:r>
          </a:p>
          <a:p>
            <a:r>
              <a:rPr lang="pl-PL" sz="1400" dirty="0" smtClean="0"/>
              <a:t>DZIAŁANIE </a:t>
            </a:r>
            <a:r>
              <a:rPr lang="pl-PL" sz="1400" dirty="0"/>
              <a:t>2.1 Partnerstwo miast</a:t>
            </a:r>
          </a:p>
          <a:p>
            <a:endParaRPr lang="pl-PL" b="1" dirty="0" smtClean="0"/>
          </a:p>
          <a:p>
            <a:endParaRPr lang="pl-P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48680"/>
            <a:ext cx="490215" cy="567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E:\tom-server\WNIOSKI I PROJEKTY\TOWN TWINNING 2008, 2009, 2010\TT 2018\do wykorzystania robocze\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71683"/>
            <a:ext cx="2088232" cy="1475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2663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50765" y="1484784"/>
            <a:ext cx="7772400" cy="1470025"/>
          </a:xfrm>
        </p:spPr>
        <p:txBody>
          <a:bodyPr>
            <a:noAutofit/>
          </a:bodyPr>
          <a:lstStyle/>
          <a:p>
            <a:r>
              <a:rPr lang="pl-PL" sz="3200" dirty="0"/>
              <a:t>Unia Europejska była </a:t>
            </a:r>
            <a:r>
              <a:rPr lang="pl-PL" sz="3200" dirty="0" smtClean="0"/>
              <a:t>i jest wielkim </a:t>
            </a:r>
            <a:r>
              <a:rPr lang="pl-PL" sz="3200" dirty="0"/>
              <a:t>marzeniem, ale dziś rzeczywistość może to marzenie zniszczyć </a:t>
            </a:r>
            <a:endParaRPr lang="pl-PL" sz="32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20" y="5733256"/>
            <a:ext cx="8784976" cy="1752600"/>
          </a:xfrm>
        </p:spPr>
        <p:txBody>
          <a:bodyPr>
            <a:normAutofit/>
          </a:bodyPr>
          <a:lstStyle/>
          <a:p>
            <a:r>
              <a:rPr lang="pl-PL" sz="1400" dirty="0" smtClean="0"/>
              <a:t>Projekt „For the </a:t>
            </a:r>
            <a:r>
              <a:rPr lang="pl-PL" sz="1400" dirty="0" err="1" smtClean="0"/>
              <a:t>Future</a:t>
            </a:r>
            <a:r>
              <a:rPr lang="pl-PL" sz="1400" dirty="0" smtClean="0"/>
              <a:t>” współfinansowany w ramach unijnego programu „Europa </a:t>
            </a:r>
            <a:r>
              <a:rPr lang="pl-PL" sz="1400" dirty="0"/>
              <a:t>dla </a:t>
            </a:r>
            <a:r>
              <a:rPr lang="pl-PL" sz="1400" dirty="0" smtClean="0"/>
              <a:t>Obywateli”</a:t>
            </a:r>
          </a:p>
          <a:p>
            <a:r>
              <a:rPr lang="pl-PL" sz="1400" dirty="0" smtClean="0"/>
              <a:t> </a:t>
            </a:r>
            <a:r>
              <a:rPr lang="pl-PL" sz="1400" dirty="0"/>
              <a:t>– Komponent 2. Demokratyczne zaangażowanie i uczestnictwo </a:t>
            </a:r>
            <a:r>
              <a:rPr lang="pl-PL" sz="1400" dirty="0" smtClean="0"/>
              <a:t>obywatelskie </a:t>
            </a:r>
          </a:p>
          <a:p>
            <a:r>
              <a:rPr lang="pl-PL" sz="1400" dirty="0" smtClean="0"/>
              <a:t>DZIAŁANIE </a:t>
            </a:r>
            <a:r>
              <a:rPr lang="pl-PL" sz="1400" dirty="0"/>
              <a:t>2.1 Partnerstwo miast</a:t>
            </a:r>
          </a:p>
          <a:p>
            <a:endParaRPr lang="pl-PL" b="1" dirty="0" smtClean="0"/>
          </a:p>
          <a:p>
            <a:endParaRPr lang="pl-P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48680"/>
            <a:ext cx="490215" cy="567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E:\tom-server\WNIOSKI I PROJEKTY\TOWN TWINNING 2008, 2009, 2010\TT 2018\do wykorzystania robocze\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71683"/>
            <a:ext cx="2088232" cy="1475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WÅochy i Turcja na horyzoncie. PiÄÄ najwiÄkszych zagroÅ¼eÅ dla Unii Europejskiej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3134957"/>
            <a:ext cx="4485244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731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55576" y="1340768"/>
            <a:ext cx="7772400" cy="4032448"/>
          </a:xfrm>
        </p:spPr>
        <p:txBody>
          <a:bodyPr>
            <a:noAutofit/>
          </a:bodyPr>
          <a:lstStyle/>
          <a:p>
            <a:pPr algn="l"/>
            <a:r>
              <a:rPr lang="pl-PL" sz="1400" b="1" dirty="0"/>
              <a:t>Unia Europejska musi mierzyć się jednocześnie z napięciami wynikającymi z: </a:t>
            </a:r>
            <a:r>
              <a:rPr lang="pl-PL" sz="1400" b="1" dirty="0" smtClean="0"/>
              <a:t/>
            </a:r>
            <a:br>
              <a:rPr lang="pl-PL" sz="1400" b="1" dirty="0" smtClean="0"/>
            </a:br>
            <a:r>
              <a:rPr lang="pl-PL" sz="1400" b="1" dirty="0" smtClean="0"/>
              <a:t>- kryzysu </a:t>
            </a:r>
            <a:r>
              <a:rPr lang="pl-PL" sz="1400" b="1" dirty="0"/>
              <a:t>uchodźczego lat 2015-16, który wywołał potężne problemy społeczne i ekonomiczne w krajach „pierwszego kontaktu” (Grecja, Włochy) i krajach docelowych (Niemcy, Szwecja), a w pewnym stopniu również tranzytowych (Węgry, Austria, Francja); a także ujawnił egoizmy podważające zasadę solidarności i grożące spoistości Unii; </a:t>
            </a:r>
            <a:r>
              <a:rPr lang="pl-PL" sz="1400" b="1" dirty="0" smtClean="0"/>
              <a:t/>
            </a:r>
            <a:br>
              <a:rPr lang="pl-PL" sz="1400" b="1" dirty="0" smtClean="0"/>
            </a:br>
            <a:r>
              <a:rPr lang="pl-PL" sz="1400" b="1" dirty="0" smtClean="0"/>
              <a:t>- fali </a:t>
            </a:r>
            <a:r>
              <a:rPr lang="pl-PL" sz="1400" b="1" dirty="0" err="1"/>
              <a:t>antyintegracyjnego</a:t>
            </a:r>
            <a:r>
              <a:rPr lang="pl-PL" sz="1400" b="1" dirty="0"/>
              <a:t> populizmu w różnych krajach europejskich, które – jeśli siły wyrażające takie stanowiska zdobyłyby wpływ na realną władzę (jak to miało miejsce w Wielkiej Brytanii, na Węgrzech i w Polsce) – mogłyby rozsadzać Unię od środka; </a:t>
            </a:r>
            <a:r>
              <a:rPr lang="pl-PL" sz="1400" b="1" dirty="0" smtClean="0"/>
              <a:t/>
            </a:r>
            <a:br>
              <a:rPr lang="pl-PL" sz="1400" b="1" dirty="0" smtClean="0"/>
            </a:br>
            <a:r>
              <a:rPr lang="pl-PL" sz="1400" b="1" dirty="0" smtClean="0"/>
              <a:t>- słabszego </a:t>
            </a:r>
            <a:r>
              <a:rPr lang="pl-PL" sz="1400" b="1" dirty="0"/>
              <a:t>tempa rozwoju gospodarczego i wysokiego bezrobocia, będących wciąż pokłosiem kryzysu z przełomu dekad; </a:t>
            </a:r>
            <a:r>
              <a:rPr lang="pl-PL" sz="1400" b="1" dirty="0" smtClean="0"/>
              <a:t/>
            </a:r>
            <a:br>
              <a:rPr lang="pl-PL" sz="1400" b="1" dirty="0" smtClean="0"/>
            </a:br>
            <a:r>
              <a:rPr lang="pl-PL" sz="1400" b="1" dirty="0" smtClean="0"/>
              <a:t>- decyzji </a:t>
            </a:r>
            <a:r>
              <a:rPr lang="pl-PL" sz="1400" b="1" dirty="0"/>
              <a:t>Wielkiej Brytanii o wystąpieniu z UE (chodzi nie tylko o to, że jest ona jednym z większych i ważniejszych państw członkowskich, ale też o stworzenie precedensu, który może w przyszłości zostać wykorzystany przez inne kraje eurosceptyczne).</a:t>
            </a:r>
            <a:endParaRPr lang="pl-PL" sz="14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20" y="5733256"/>
            <a:ext cx="8784976" cy="1752600"/>
          </a:xfrm>
        </p:spPr>
        <p:txBody>
          <a:bodyPr>
            <a:normAutofit/>
          </a:bodyPr>
          <a:lstStyle/>
          <a:p>
            <a:r>
              <a:rPr lang="pl-PL" sz="1400" dirty="0" smtClean="0"/>
              <a:t>Projekt „For the </a:t>
            </a:r>
            <a:r>
              <a:rPr lang="pl-PL" sz="1400" dirty="0" err="1" smtClean="0"/>
              <a:t>Future</a:t>
            </a:r>
            <a:r>
              <a:rPr lang="pl-PL" sz="1400" dirty="0" smtClean="0"/>
              <a:t>” współfinansowany w ramach unijnego programu „Europa </a:t>
            </a:r>
            <a:r>
              <a:rPr lang="pl-PL" sz="1400" dirty="0"/>
              <a:t>dla </a:t>
            </a:r>
            <a:r>
              <a:rPr lang="pl-PL" sz="1400" dirty="0" smtClean="0"/>
              <a:t>Obywateli”</a:t>
            </a:r>
          </a:p>
          <a:p>
            <a:r>
              <a:rPr lang="pl-PL" sz="1400" dirty="0" smtClean="0"/>
              <a:t> </a:t>
            </a:r>
            <a:r>
              <a:rPr lang="pl-PL" sz="1400" dirty="0"/>
              <a:t>– Komponent 2. Demokratyczne zaangażowanie i uczestnictwo </a:t>
            </a:r>
            <a:r>
              <a:rPr lang="pl-PL" sz="1400" dirty="0" smtClean="0"/>
              <a:t>obywatelskie </a:t>
            </a:r>
          </a:p>
          <a:p>
            <a:r>
              <a:rPr lang="pl-PL" sz="1400" dirty="0" smtClean="0"/>
              <a:t>DZIAŁANIE </a:t>
            </a:r>
            <a:r>
              <a:rPr lang="pl-PL" sz="1400" dirty="0"/>
              <a:t>2.1 Partnerstwo miast</a:t>
            </a:r>
          </a:p>
          <a:p>
            <a:endParaRPr lang="pl-PL" b="1" dirty="0" smtClean="0"/>
          </a:p>
          <a:p>
            <a:endParaRPr lang="pl-P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48680"/>
            <a:ext cx="490215" cy="567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E:\tom-server\WNIOSKI I PROJEKTY\TOWN TWINNING 2008, 2009, 2010\TT 2018\do wykorzystania robocze\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71683"/>
            <a:ext cx="2088232" cy="1475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345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61318" y="1529460"/>
            <a:ext cx="7772400" cy="3744416"/>
          </a:xfrm>
        </p:spPr>
        <p:txBody>
          <a:bodyPr>
            <a:noAutofit/>
          </a:bodyPr>
          <a:lstStyle/>
          <a:p>
            <a:pPr algn="l"/>
            <a:r>
              <a:rPr lang="pl-PL" sz="1600" b="1" dirty="0"/>
              <a:t>Unia stoi też przed poważnymi wyzwaniami: </a:t>
            </a:r>
            <a:r>
              <a:rPr lang="pl-PL" sz="1600" b="1" dirty="0" smtClean="0"/>
              <a:t/>
            </a:r>
            <a:br>
              <a:rPr lang="pl-PL" sz="1600" b="1" dirty="0" smtClean="0"/>
            </a:br>
            <a:r>
              <a:rPr lang="pl-PL" sz="1600" b="1" dirty="0" smtClean="0"/>
              <a:t>• </a:t>
            </a:r>
            <a:r>
              <a:rPr lang="pl-PL" sz="1600" b="1" dirty="0"/>
              <a:t>zapewnienia swojego bezpieczeństwa w warunkach po konflikcie na Ukrainie z 2014 r., który ujawnił dążenia Rosji do odtwarzania podziału na strefy wpływów oraz w sytuacji niepewności co do polityki w tym względzie nowej administracji USA; </a:t>
            </a:r>
            <a:r>
              <a:rPr lang="pl-PL" sz="1600" b="1" dirty="0" smtClean="0"/>
              <a:t/>
            </a:r>
            <a:br>
              <a:rPr lang="pl-PL" sz="1600" b="1" dirty="0" smtClean="0"/>
            </a:br>
            <a:r>
              <a:rPr lang="pl-PL" sz="1600" b="1" dirty="0" smtClean="0"/>
              <a:t>• </a:t>
            </a:r>
            <a:r>
              <a:rPr lang="pl-PL" sz="1600" b="1" dirty="0"/>
              <a:t>podjęcia rywalizacji gospodarczej z innymi globalnymi centrami rozwoju (Chiny, Indie, Rosja, USA), co m.in. wymaga nadania gospodarce europejskiej innowacyjnego charakteru i oparcia jej na wiedzy; </a:t>
            </a:r>
            <a:r>
              <a:rPr lang="pl-PL" sz="1600" b="1" dirty="0" smtClean="0"/>
              <a:t/>
            </a:r>
            <a:br>
              <a:rPr lang="pl-PL" sz="1600" b="1" dirty="0" smtClean="0"/>
            </a:br>
            <a:r>
              <a:rPr lang="pl-PL" sz="1600" b="1" dirty="0" smtClean="0"/>
              <a:t>• </a:t>
            </a:r>
            <a:r>
              <a:rPr lang="pl-PL" sz="1600" b="1" dirty="0"/>
              <a:t>utrzymania europejskiego modelu społecznego, co staje się coraz trudniejsze w wyniku procesów globalizacyjnych i presji ze strony gospodarek nieobudowanych politykami socjalnymi i usługami publicznymi na wysokim poziomie, ale zdolnymi do maksymalizacji wskaźników ekonomicznych; </a:t>
            </a:r>
            <a:r>
              <a:rPr lang="pl-PL" sz="1600" b="1" dirty="0" smtClean="0"/>
              <a:t/>
            </a:r>
            <a:br>
              <a:rPr lang="pl-PL" sz="1600" b="1" dirty="0" smtClean="0"/>
            </a:br>
            <a:r>
              <a:rPr lang="pl-PL" sz="1600" b="1" dirty="0" smtClean="0"/>
              <a:t>• </a:t>
            </a:r>
            <a:r>
              <a:rPr lang="pl-PL" sz="1600" b="1" dirty="0"/>
              <a:t>przekonania państw innych części świata do polityki ochrony klimatu, ochrony środowiska i zrównoważonego rozwoju – co dla UE jest ważnym elementem myślenia o przyszłości</a:t>
            </a:r>
            <a:r>
              <a:rPr lang="pl-PL" sz="1800" b="1" dirty="0"/>
              <a:t>.</a:t>
            </a:r>
            <a:endParaRPr lang="pl-PL" sz="18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20" y="5733256"/>
            <a:ext cx="8784976" cy="1752600"/>
          </a:xfrm>
        </p:spPr>
        <p:txBody>
          <a:bodyPr>
            <a:normAutofit/>
          </a:bodyPr>
          <a:lstStyle/>
          <a:p>
            <a:r>
              <a:rPr lang="pl-PL" sz="1400" dirty="0" smtClean="0"/>
              <a:t>Projekt „For the </a:t>
            </a:r>
            <a:r>
              <a:rPr lang="pl-PL" sz="1400" dirty="0" err="1" smtClean="0"/>
              <a:t>Future</a:t>
            </a:r>
            <a:r>
              <a:rPr lang="pl-PL" sz="1400" dirty="0" smtClean="0"/>
              <a:t>” współfinansowany w ramach unijnego programu „Europa </a:t>
            </a:r>
            <a:r>
              <a:rPr lang="pl-PL" sz="1400" dirty="0"/>
              <a:t>dla </a:t>
            </a:r>
            <a:r>
              <a:rPr lang="pl-PL" sz="1400" dirty="0" smtClean="0"/>
              <a:t>Obywateli”</a:t>
            </a:r>
          </a:p>
          <a:p>
            <a:r>
              <a:rPr lang="pl-PL" sz="1400" dirty="0" smtClean="0"/>
              <a:t> </a:t>
            </a:r>
            <a:r>
              <a:rPr lang="pl-PL" sz="1400" dirty="0"/>
              <a:t>– Komponent 2. Demokratyczne zaangażowanie i uczestnictwo </a:t>
            </a:r>
            <a:r>
              <a:rPr lang="pl-PL" sz="1400" dirty="0" smtClean="0"/>
              <a:t>obywatelskie </a:t>
            </a:r>
          </a:p>
          <a:p>
            <a:r>
              <a:rPr lang="pl-PL" sz="1400" dirty="0" smtClean="0"/>
              <a:t>DZIAŁANIE </a:t>
            </a:r>
            <a:r>
              <a:rPr lang="pl-PL" sz="1400" dirty="0"/>
              <a:t>2.1 Partnerstwo miast</a:t>
            </a:r>
          </a:p>
          <a:p>
            <a:endParaRPr lang="pl-PL" b="1" dirty="0" smtClean="0"/>
          </a:p>
          <a:p>
            <a:endParaRPr lang="pl-P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48680"/>
            <a:ext cx="490215" cy="567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E:\tom-server\WNIOSKI I PROJEKTY\TOWN TWINNING 2008, 2009, 2010\TT 2018\do wykorzystania robocze\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71683"/>
            <a:ext cx="2088232" cy="1475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3676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32231" y="1340768"/>
            <a:ext cx="7772400" cy="1470025"/>
          </a:xfrm>
        </p:spPr>
        <p:txBody>
          <a:bodyPr>
            <a:noAutofit/>
          </a:bodyPr>
          <a:lstStyle/>
          <a:p>
            <a:r>
              <a:rPr lang="pl-PL" sz="3200" b="1" dirty="0"/>
              <a:t>Sfera wartości europejskich i praw człowieka. Populizm i tendencje odśrodkowe</a:t>
            </a:r>
            <a:endParaRPr lang="pl-PL" sz="32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20" y="5733256"/>
            <a:ext cx="8784976" cy="1752600"/>
          </a:xfrm>
        </p:spPr>
        <p:txBody>
          <a:bodyPr>
            <a:normAutofit/>
          </a:bodyPr>
          <a:lstStyle/>
          <a:p>
            <a:r>
              <a:rPr lang="pl-PL" sz="1400" dirty="0" smtClean="0"/>
              <a:t>Projekt „For the </a:t>
            </a:r>
            <a:r>
              <a:rPr lang="pl-PL" sz="1400" dirty="0" err="1" smtClean="0"/>
              <a:t>Future</a:t>
            </a:r>
            <a:r>
              <a:rPr lang="pl-PL" sz="1400" dirty="0" smtClean="0"/>
              <a:t>” współfinansowany w ramach unijnego programu „Europa </a:t>
            </a:r>
            <a:r>
              <a:rPr lang="pl-PL" sz="1400" dirty="0"/>
              <a:t>dla </a:t>
            </a:r>
            <a:r>
              <a:rPr lang="pl-PL" sz="1400" dirty="0" smtClean="0"/>
              <a:t>Obywateli”</a:t>
            </a:r>
          </a:p>
          <a:p>
            <a:r>
              <a:rPr lang="pl-PL" sz="1400" dirty="0" smtClean="0"/>
              <a:t> </a:t>
            </a:r>
            <a:r>
              <a:rPr lang="pl-PL" sz="1400" dirty="0"/>
              <a:t>– Komponent 2. Demokratyczne zaangażowanie i uczestnictwo </a:t>
            </a:r>
            <a:r>
              <a:rPr lang="pl-PL" sz="1400" dirty="0" smtClean="0"/>
              <a:t>obywatelskie </a:t>
            </a:r>
          </a:p>
          <a:p>
            <a:r>
              <a:rPr lang="pl-PL" sz="1400" dirty="0" smtClean="0"/>
              <a:t>DZIAŁANIE </a:t>
            </a:r>
            <a:r>
              <a:rPr lang="pl-PL" sz="1400" dirty="0"/>
              <a:t>2.1 Partnerstwo miast</a:t>
            </a:r>
          </a:p>
          <a:p>
            <a:endParaRPr lang="pl-PL" b="1" dirty="0" smtClean="0"/>
          </a:p>
          <a:p>
            <a:endParaRPr lang="pl-P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48680"/>
            <a:ext cx="490215" cy="567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E:\tom-server\WNIOSKI I PROJEKTY\TOWN TWINNING 2008, 2009, 2010\TT 2018\do wykorzystania robocze\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71683"/>
            <a:ext cx="2088232" cy="1475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ytuł 1"/>
          <p:cNvSpPr txBox="1">
            <a:spLocks/>
          </p:cNvSpPr>
          <p:nvPr/>
        </p:nvSpPr>
        <p:spPr>
          <a:xfrm>
            <a:off x="744203" y="270892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1800" b="1" dirty="0"/>
              <a:t>„Unia opiera się na wartościach poszanowania godności osoby ludzkiej, wolności, demokracji, równości, państwa prawnego, jak również poszanowania praw człowieka, w tym praw osób należących do mniejszości. Wartości te są wspólne Państwom Członkowskim w społeczeństwie opartym na pluralizmie, niedyskryminacji, tolerancji, sprawiedliwości, solidarności oraz na równości kobiet i mężczyzn.” </a:t>
            </a:r>
            <a:endParaRPr lang="pl-PL" sz="1800" dirty="0"/>
          </a:p>
        </p:txBody>
      </p:sp>
      <p:sp>
        <p:nvSpPr>
          <p:cNvPr id="7" name="Tytuł 1"/>
          <p:cNvSpPr txBox="1">
            <a:spLocks/>
          </p:cNvSpPr>
          <p:nvPr/>
        </p:nvSpPr>
        <p:spPr>
          <a:xfrm>
            <a:off x="744203" y="4210158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1800" dirty="0"/>
              <a:t>Państwa UE muszą też odpowiedzieć sobie na pytanie, jak powinny zachować się w razie uzyskania wpływu ugrupowań populistycznych na rządy w kolejnych krajach członkowskich. </a:t>
            </a:r>
            <a:endParaRPr lang="pl-PL" sz="1800" dirty="0" smtClean="0"/>
          </a:p>
          <a:p>
            <a:r>
              <a:rPr lang="pl-PL" sz="1800" dirty="0" smtClean="0"/>
              <a:t>Taka </a:t>
            </a:r>
            <a:r>
              <a:rPr lang="pl-PL" sz="1800" dirty="0"/>
              <a:t>fala przesuwająca się przez Europę mogłaby rozsadzić Unię od środka.</a:t>
            </a: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3607835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32231" y="1340768"/>
            <a:ext cx="7772400" cy="1470025"/>
          </a:xfrm>
        </p:spPr>
        <p:txBody>
          <a:bodyPr>
            <a:noAutofit/>
          </a:bodyPr>
          <a:lstStyle/>
          <a:p>
            <a:r>
              <a:rPr lang="pl-PL" sz="3200" b="1" dirty="0"/>
              <a:t>Sfera wartości europejskich i praw człowieka. Populizm i tendencje odśrodkowe</a:t>
            </a:r>
            <a:endParaRPr lang="pl-PL" sz="32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20" y="5733256"/>
            <a:ext cx="8784976" cy="1752600"/>
          </a:xfrm>
        </p:spPr>
        <p:txBody>
          <a:bodyPr>
            <a:normAutofit/>
          </a:bodyPr>
          <a:lstStyle/>
          <a:p>
            <a:r>
              <a:rPr lang="pl-PL" sz="1400" dirty="0" smtClean="0"/>
              <a:t>Projekt „For the </a:t>
            </a:r>
            <a:r>
              <a:rPr lang="pl-PL" sz="1400" dirty="0" err="1" smtClean="0"/>
              <a:t>Future</a:t>
            </a:r>
            <a:r>
              <a:rPr lang="pl-PL" sz="1400" dirty="0" smtClean="0"/>
              <a:t>” współfinansowany w ramach unijnego programu „Europa </a:t>
            </a:r>
            <a:r>
              <a:rPr lang="pl-PL" sz="1400" dirty="0"/>
              <a:t>dla </a:t>
            </a:r>
            <a:r>
              <a:rPr lang="pl-PL" sz="1400" dirty="0" smtClean="0"/>
              <a:t>Obywateli”</a:t>
            </a:r>
          </a:p>
          <a:p>
            <a:r>
              <a:rPr lang="pl-PL" sz="1400" dirty="0" smtClean="0"/>
              <a:t> </a:t>
            </a:r>
            <a:r>
              <a:rPr lang="pl-PL" sz="1400" dirty="0"/>
              <a:t>– Komponent 2. Demokratyczne zaangażowanie i uczestnictwo </a:t>
            </a:r>
            <a:r>
              <a:rPr lang="pl-PL" sz="1400" dirty="0" smtClean="0"/>
              <a:t>obywatelskie </a:t>
            </a:r>
          </a:p>
          <a:p>
            <a:r>
              <a:rPr lang="pl-PL" sz="1400" dirty="0" smtClean="0"/>
              <a:t>DZIAŁANIE </a:t>
            </a:r>
            <a:r>
              <a:rPr lang="pl-PL" sz="1400" dirty="0"/>
              <a:t>2.1 Partnerstwo miast</a:t>
            </a:r>
          </a:p>
          <a:p>
            <a:endParaRPr lang="pl-PL" b="1" dirty="0" smtClean="0"/>
          </a:p>
          <a:p>
            <a:endParaRPr lang="pl-P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48680"/>
            <a:ext cx="490215" cy="567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E:\tom-server\WNIOSKI I PROJEKTY\TOWN TWINNING 2008, 2009, 2010\TT 2018\do wykorzystania robocze\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71683"/>
            <a:ext cx="2088232" cy="1475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ytuł 1"/>
          <p:cNvSpPr txBox="1">
            <a:spLocks/>
          </p:cNvSpPr>
          <p:nvPr/>
        </p:nvSpPr>
        <p:spPr>
          <a:xfrm>
            <a:off x="744203" y="270892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1800" b="1" dirty="0"/>
              <a:t>„Unia opiera się na wartościach poszanowania godności osoby ludzkiej, wolności, demokracji, równości, państwa prawnego, jak również poszanowania praw człowieka, w tym praw osób należących do mniejszości. Wartości te są wspólne Państwom Członkowskim w społeczeństwie opartym na pluralizmie, niedyskryminacji, tolerancji, sprawiedliwości, solidarności oraz na równości kobiet i mężczyzn.” </a:t>
            </a:r>
            <a:endParaRPr lang="pl-PL" sz="1800" dirty="0"/>
          </a:p>
        </p:txBody>
      </p:sp>
      <p:sp>
        <p:nvSpPr>
          <p:cNvPr id="7" name="Tytuł 1"/>
          <p:cNvSpPr txBox="1">
            <a:spLocks/>
          </p:cNvSpPr>
          <p:nvPr/>
        </p:nvSpPr>
        <p:spPr>
          <a:xfrm>
            <a:off x="744203" y="4210158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1800" dirty="0"/>
              <a:t>Państwa UE muszą też odpowiedzieć sobie na pytanie, jak powinny zachować się w razie uzyskania wpływu ugrupowań populistycznych na rządy w kolejnych krajach członkowskich. </a:t>
            </a:r>
            <a:endParaRPr lang="pl-PL" sz="1800" dirty="0" smtClean="0"/>
          </a:p>
          <a:p>
            <a:r>
              <a:rPr lang="pl-PL" sz="1800" dirty="0" smtClean="0"/>
              <a:t>Taka </a:t>
            </a:r>
            <a:r>
              <a:rPr lang="pl-PL" sz="1800" dirty="0"/>
              <a:t>fala przesuwająca się przez Europę mogłaby rozsadzić Unię od środka.</a:t>
            </a: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3673489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47595" y="1268760"/>
            <a:ext cx="7772400" cy="1470025"/>
          </a:xfrm>
        </p:spPr>
        <p:txBody>
          <a:bodyPr>
            <a:noAutofit/>
          </a:bodyPr>
          <a:lstStyle/>
          <a:p>
            <a:r>
              <a:rPr lang="pl-PL" sz="3200" b="1" dirty="0"/>
              <a:t>Powrót na ścieżkę szybkiego wzrostu. Strefa euro</a:t>
            </a:r>
            <a:endParaRPr lang="pl-PL" sz="32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20" y="5733256"/>
            <a:ext cx="8784976" cy="1752600"/>
          </a:xfrm>
        </p:spPr>
        <p:txBody>
          <a:bodyPr>
            <a:normAutofit/>
          </a:bodyPr>
          <a:lstStyle/>
          <a:p>
            <a:r>
              <a:rPr lang="pl-PL" sz="1400" dirty="0" smtClean="0"/>
              <a:t>Projekt „For the </a:t>
            </a:r>
            <a:r>
              <a:rPr lang="pl-PL" sz="1400" dirty="0" err="1" smtClean="0"/>
              <a:t>Future</a:t>
            </a:r>
            <a:r>
              <a:rPr lang="pl-PL" sz="1400" dirty="0" smtClean="0"/>
              <a:t>” współfinansowany w ramach unijnego programu „Europa </a:t>
            </a:r>
            <a:r>
              <a:rPr lang="pl-PL" sz="1400" dirty="0"/>
              <a:t>dla </a:t>
            </a:r>
            <a:r>
              <a:rPr lang="pl-PL" sz="1400" dirty="0" smtClean="0"/>
              <a:t>Obywateli”</a:t>
            </a:r>
          </a:p>
          <a:p>
            <a:r>
              <a:rPr lang="pl-PL" sz="1400" dirty="0" smtClean="0"/>
              <a:t> </a:t>
            </a:r>
            <a:r>
              <a:rPr lang="pl-PL" sz="1400" dirty="0"/>
              <a:t>– Komponent 2. Demokratyczne zaangażowanie i uczestnictwo </a:t>
            </a:r>
            <a:r>
              <a:rPr lang="pl-PL" sz="1400" dirty="0" smtClean="0"/>
              <a:t>obywatelskie </a:t>
            </a:r>
          </a:p>
          <a:p>
            <a:r>
              <a:rPr lang="pl-PL" sz="1400" dirty="0" smtClean="0"/>
              <a:t>DZIAŁANIE </a:t>
            </a:r>
            <a:r>
              <a:rPr lang="pl-PL" sz="1400" dirty="0"/>
              <a:t>2.1 Partnerstwo miast</a:t>
            </a:r>
          </a:p>
          <a:p>
            <a:endParaRPr lang="pl-PL" b="1" dirty="0" smtClean="0"/>
          </a:p>
          <a:p>
            <a:endParaRPr lang="pl-P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48680"/>
            <a:ext cx="490215" cy="567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E:\tom-server\WNIOSKI I PROJEKTY\TOWN TWINNING 2008, 2009, 2010\TT 2018\do wykorzystania robocze\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71683"/>
            <a:ext cx="2088232" cy="1475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ytuł 1"/>
          <p:cNvSpPr txBox="1">
            <a:spLocks/>
          </p:cNvSpPr>
          <p:nvPr/>
        </p:nvSpPr>
        <p:spPr>
          <a:xfrm>
            <a:off x="827584" y="2891185"/>
            <a:ext cx="7772400" cy="25540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/>
            <a:r>
              <a:rPr lang="pl-PL" sz="1600" dirty="0"/>
              <a:t>Ogromne dysproporcje gospodarcze i kapitałowe dzielące państwa Unii Europejskiej stanowią coraz częstsze źródło konfliktów, w których stroną zwycięską jest zazwyczaj strona silniejsza ekonomicznie. Stoi to w sprzeczności z intencjami twórców wspólnoty, którzy dostrzegali w solidarności państw europejskich, umiejętności osiągania kompromisu i wyrzekania się egoistycznych interesów gwarancję pokoju i trwałości Zjednoczonej Europy.</a:t>
            </a:r>
            <a:r>
              <a:rPr lang="pl-PL" sz="1600" dirty="0"/>
              <a:t/>
            </a:r>
            <a:br>
              <a:rPr lang="pl-PL" sz="1600" dirty="0"/>
            </a:b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2799471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47595" y="1268760"/>
            <a:ext cx="7772400" cy="1470025"/>
          </a:xfrm>
        </p:spPr>
        <p:txBody>
          <a:bodyPr>
            <a:noAutofit/>
          </a:bodyPr>
          <a:lstStyle/>
          <a:p>
            <a:r>
              <a:rPr lang="pl-PL" sz="3200" b="1" dirty="0"/>
              <a:t>Powrót na ścieżkę szybkiego wzrostu. Strefa euro</a:t>
            </a:r>
            <a:endParaRPr lang="pl-PL" sz="32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20" y="5733256"/>
            <a:ext cx="8784976" cy="1752600"/>
          </a:xfrm>
        </p:spPr>
        <p:txBody>
          <a:bodyPr>
            <a:normAutofit/>
          </a:bodyPr>
          <a:lstStyle/>
          <a:p>
            <a:r>
              <a:rPr lang="pl-PL" sz="1400" dirty="0" smtClean="0"/>
              <a:t>Projekt „For the </a:t>
            </a:r>
            <a:r>
              <a:rPr lang="pl-PL" sz="1400" dirty="0" err="1" smtClean="0"/>
              <a:t>Future</a:t>
            </a:r>
            <a:r>
              <a:rPr lang="pl-PL" sz="1400" dirty="0" smtClean="0"/>
              <a:t>” współfinansowany w ramach unijnego programu „Europa </a:t>
            </a:r>
            <a:r>
              <a:rPr lang="pl-PL" sz="1400" dirty="0"/>
              <a:t>dla </a:t>
            </a:r>
            <a:r>
              <a:rPr lang="pl-PL" sz="1400" dirty="0" smtClean="0"/>
              <a:t>Obywateli”</a:t>
            </a:r>
          </a:p>
          <a:p>
            <a:r>
              <a:rPr lang="pl-PL" sz="1400" dirty="0" smtClean="0"/>
              <a:t> </a:t>
            </a:r>
            <a:r>
              <a:rPr lang="pl-PL" sz="1400" dirty="0"/>
              <a:t>– Komponent 2. Demokratyczne zaangażowanie i uczestnictwo </a:t>
            </a:r>
            <a:r>
              <a:rPr lang="pl-PL" sz="1400" dirty="0" smtClean="0"/>
              <a:t>obywatelskie </a:t>
            </a:r>
          </a:p>
          <a:p>
            <a:r>
              <a:rPr lang="pl-PL" sz="1400" dirty="0" smtClean="0"/>
              <a:t>DZIAŁANIE </a:t>
            </a:r>
            <a:r>
              <a:rPr lang="pl-PL" sz="1400" dirty="0"/>
              <a:t>2.1 Partnerstwo miast</a:t>
            </a:r>
          </a:p>
          <a:p>
            <a:endParaRPr lang="pl-PL" b="1" dirty="0" smtClean="0"/>
          </a:p>
          <a:p>
            <a:endParaRPr lang="pl-P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48680"/>
            <a:ext cx="490215" cy="567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E:\tom-server\WNIOSKI I PROJEKTY\TOWN TWINNING 2008, 2009, 2010\TT 2018\do wykorzystania robocze\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71683"/>
            <a:ext cx="2088232" cy="1475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ytuł 1"/>
          <p:cNvSpPr txBox="1">
            <a:spLocks/>
          </p:cNvSpPr>
          <p:nvPr/>
        </p:nvSpPr>
        <p:spPr>
          <a:xfrm>
            <a:off x="827584" y="2891185"/>
            <a:ext cx="7772400" cy="25540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/>
            <a:r>
              <a:rPr lang="pl-PL" sz="1600" dirty="0"/>
              <a:t>Ogromne dysproporcje gospodarcze i kapitałowe dzielące państwa Unii Europejskiej stanowią coraz częstsze źródło konfliktów, w których stroną zwycięską jest zazwyczaj strona silniejsza ekonomicznie. Stoi to w sprzeczności z intencjami twórców wspólnoty, którzy dostrzegali w solidarności państw europejskich, umiejętności osiągania kompromisu i wyrzekania się egoistycznych interesów gwarancję pokoju i trwałości Zjednoczonej Europy.</a:t>
            </a:r>
            <a:r>
              <a:rPr lang="pl-PL" sz="1600" dirty="0"/>
              <a:t/>
            </a:r>
            <a:br>
              <a:rPr lang="pl-PL" sz="1600" dirty="0"/>
            </a:b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1043409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47595" y="1268760"/>
            <a:ext cx="7772400" cy="1470025"/>
          </a:xfrm>
        </p:spPr>
        <p:txBody>
          <a:bodyPr>
            <a:noAutofit/>
          </a:bodyPr>
          <a:lstStyle/>
          <a:p>
            <a:r>
              <a:rPr lang="pl-PL" sz="3200" b="1" dirty="0"/>
              <a:t>Powrót na ścieżkę szybkiego wzrostu. Strefa euro</a:t>
            </a:r>
            <a:endParaRPr lang="pl-PL" sz="32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20" y="5733256"/>
            <a:ext cx="8784976" cy="1752600"/>
          </a:xfrm>
        </p:spPr>
        <p:txBody>
          <a:bodyPr>
            <a:normAutofit/>
          </a:bodyPr>
          <a:lstStyle/>
          <a:p>
            <a:r>
              <a:rPr lang="pl-PL" sz="1400" dirty="0" smtClean="0"/>
              <a:t>Projekt „For the </a:t>
            </a:r>
            <a:r>
              <a:rPr lang="pl-PL" sz="1400" dirty="0" err="1" smtClean="0"/>
              <a:t>Future</a:t>
            </a:r>
            <a:r>
              <a:rPr lang="pl-PL" sz="1400" dirty="0" smtClean="0"/>
              <a:t>” współfinansowany w ramach unijnego programu „Europa </a:t>
            </a:r>
            <a:r>
              <a:rPr lang="pl-PL" sz="1400" dirty="0"/>
              <a:t>dla </a:t>
            </a:r>
            <a:r>
              <a:rPr lang="pl-PL" sz="1400" dirty="0" smtClean="0"/>
              <a:t>Obywateli”</a:t>
            </a:r>
          </a:p>
          <a:p>
            <a:r>
              <a:rPr lang="pl-PL" sz="1400" dirty="0" smtClean="0"/>
              <a:t> </a:t>
            </a:r>
            <a:r>
              <a:rPr lang="pl-PL" sz="1400" dirty="0"/>
              <a:t>– Komponent 2. Demokratyczne zaangażowanie i uczestnictwo </a:t>
            </a:r>
            <a:r>
              <a:rPr lang="pl-PL" sz="1400" dirty="0" smtClean="0"/>
              <a:t>obywatelskie </a:t>
            </a:r>
          </a:p>
          <a:p>
            <a:r>
              <a:rPr lang="pl-PL" sz="1400" dirty="0" smtClean="0"/>
              <a:t>DZIAŁANIE </a:t>
            </a:r>
            <a:r>
              <a:rPr lang="pl-PL" sz="1400" dirty="0"/>
              <a:t>2.1 Partnerstwo miast</a:t>
            </a:r>
          </a:p>
          <a:p>
            <a:endParaRPr lang="pl-PL" b="1" dirty="0" smtClean="0"/>
          </a:p>
          <a:p>
            <a:endParaRPr lang="pl-P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48680"/>
            <a:ext cx="490215" cy="567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E:\tom-server\WNIOSKI I PROJEKTY\TOWN TWINNING 2008, 2009, 2010\TT 2018\do wykorzystania robocze\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71683"/>
            <a:ext cx="2088232" cy="1475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ytuł 1"/>
          <p:cNvSpPr txBox="1">
            <a:spLocks/>
          </p:cNvSpPr>
          <p:nvPr/>
        </p:nvSpPr>
        <p:spPr>
          <a:xfrm>
            <a:off x="827584" y="2492896"/>
            <a:ext cx="7772400" cy="30963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/>
            <a:r>
              <a:rPr lang="pl-PL" sz="1600" dirty="0"/>
              <a:t>Ogromne dysproporcje gospodarcze i kapitałowe dzielące państwa Unii Europejskiej stanowią coraz częstsze źródło konfliktów, w których stroną zwycięską jest zazwyczaj strona silniejsza ekonomicznie. Stoi to w sprzeczności z intencjami twórców wspólnoty, którzy dostrzegali w solidarności państw europejskich, umiejętności osiągania kompromisu i wyrzekania się egoistycznych interesów gwarancję pokoju i trwałości Zjednoczonej Europy</a:t>
            </a:r>
            <a:r>
              <a:rPr lang="pl-PL" sz="1600" dirty="0" smtClean="0"/>
              <a:t>.</a:t>
            </a:r>
          </a:p>
          <a:p>
            <a:pPr fontAlgn="base"/>
            <a:endParaRPr lang="pl-PL" sz="1600" dirty="0"/>
          </a:p>
          <a:p>
            <a:pPr fontAlgn="base"/>
            <a:r>
              <a:rPr lang="pl-PL" sz="1600" dirty="0"/>
              <a:t>Przyspieszenie integracji bez oglądania się na koszty społeczne i gospodarcze to na razie jedyna odpowiedź </a:t>
            </a:r>
            <a:r>
              <a:rPr lang="pl-PL" sz="1600" dirty="0" smtClean="0"/>
              <a:t>Unii na </a:t>
            </a:r>
            <a:r>
              <a:rPr lang="pl-PL" sz="1600" dirty="0"/>
              <a:t>pogłębiający się kryzys. Wywołuje to reakcje w postaci rosnącej popularności ugrupowań eurosceptycznych, co z kolei jeszcze bardziej zwiększa presję integracyjną na obawiających się utraty wpływów unijnych mandarynów</a:t>
            </a:r>
            <a:r>
              <a:rPr lang="pl-PL" sz="1600" dirty="0"/>
              <a:t/>
            </a:r>
            <a:br>
              <a:rPr lang="pl-PL" sz="1600" dirty="0"/>
            </a:b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257397845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754</Words>
  <Application>Microsoft Office PowerPoint</Application>
  <PresentationFormat>Pokaz na ekranie (4:3)</PresentationFormat>
  <Paragraphs>58</Paragraphs>
  <Slides>11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2" baseType="lpstr">
      <vt:lpstr>Motyw pakietu Office</vt:lpstr>
      <vt:lpstr>Współczesne zagrożenia dla Europy  Debata Oksfordzka </vt:lpstr>
      <vt:lpstr>Unia Europejska była i jest wielkim marzeniem, ale dziś rzeczywistość może to marzenie zniszczyć </vt:lpstr>
      <vt:lpstr>Unia Europejska musi mierzyć się jednocześnie z napięciami wynikającymi z:  - kryzysu uchodźczego lat 2015-16, który wywołał potężne problemy społeczne i ekonomiczne w krajach „pierwszego kontaktu” (Grecja, Włochy) i krajach docelowych (Niemcy, Szwecja), a w pewnym stopniu również tranzytowych (Węgry, Austria, Francja); a także ujawnił egoizmy podważające zasadę solidarności i grożące spoistości Unii;  - fali antyintegracyjnego populizmu w różnych krajach europejskich, które – jeśli siły wyrażające takie stanowiska zdobyłyby wpływ na realną władzę (jak to miało miejsce w Wielkiej Brytanii, na Węgrzech i w Polsce) – mogłyby rozsadzać Unię od środka;  - słabszego tempa rozwoju gospodarczego i wysokiego bezrobocia, będących wciąż pokłosiem kryzysu z przełomu dekad;  - decyzji Wielkiej Brytanii o wystąpieniu z UE (chodzi nie tylko o to, że jest ona jednym z większych i ważniejszych państw członkowskich, ale też o stworzenie precedensu, który może w przyszłości zostać wykorzystany przez inne kraje eurosceptyczne).</vt:lpstr>
      <vt:lpstr>Unia stoi też przed poważnymi wyzwaniami:  • zapewnienia swojego bezpieczeństwa w warunkach po konflikcie na Ukrainie z 2014 r., który ujawnił dążenia Rosji do odtwarzania podziału na strefy wpływów oraz w sytuacji niepewności co do polityki w tym względzie nowej administracji USA;  • podjęcia rywalizacji gospodarczej z innymi globalnymi centrami rozwoju (Chiny, Indie, Rosja, USA), co m.in. wymaga nadania gospodarce europejskiej innowacyjnego charakteru i oparcia jej na wiedzy;  • utrzymania europejskiego modelu społecznego, co staje się coraz trudniejsze w wyniku procesów globalizacyjnych i presji ze strony gospodarek nieobudowanych politykami socjalnymi i usługami publicznymi na wysokim poziomie, ale zdolnymi do maksymalizacji wskaźników ekonomicznych;  • przekonania państw innych części świata do polityki ochrony klimatu, ochrony środowiska i zrównoważonego rozwoju – co dla UE jest ważnym elementem myślenia o przyszłości.</vt:lpstr>
      <vt:lpstr>Sfera wartości europejskich i praw człowieka. Populizm i tendencje odśrodkowe</vt:lpstr>
      <vt:lpstr>Sfera wartości europejskich i praw człowieka. Populizm i tendencje odśrodkowe</vt:lpstr>
      <vt:lpstr>Powrót na ścieżkę szybkiego wzrostu. Strefa euro</vt:lpstr>
      <vt:lpstr>Powrót na ścieżkę szybkiego wzrostu. Strefa euro</vt:lpstr>
      <vt:lpstr>Powrót na ścieżkę szybkiego wzrostu. Strefa euro</vt:lpstr>
      <vt:lpstr>Unia po Brexicie</vt:lpstr>
      <vt:lpstr>Współczesne zagrożenia dla Europy  Debata Oksfordzka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Tomasz Wieliczko</dc:creator>
  <cp:lastModifiedBy>Karol Matyjasik</cp:lastModifiedBy>
  <cp:revision>9</cp:revision>
  <dcterms:created xsi:type="dcterms:W3CDTF">2018-09-05T07:40:48Z</dcterms:created>
  <dcterms:modified xsi:type="dcterms:W3CDTF">2018-09-11T16:59:33Z</dcterms:modified>
</cp:coreProperties>
</file>