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377" r:id="rId3"/>
    <p:sldId id="259" r:id="rId4"/>
    <p:sldId id="475" r:id="rId5"/>
    <p:sldId id="407" r:id="rId6"/>
    <p:sldId id="408" r:id="rId7"/>
    <p:sldId id="453" r:id="rId8"/>
    <p:sldId id="452" r:id="rId9"/>
    <p:sldId id="409" r:id="rId10"/>
    <p:sldId id="455" r:id="rId11"/>
    <p:sldId id="411" r:id="rId12"/>
    <p:sldId id="418" r:id="rId13"/>
    <p:sldId id="416" r:id="rId14"/>
    <p:sldId id="457" r:id="rId15"/>
    <p:sldId id="456" r:id="rId16"/>
    <p:sldId id="438" r:id="rId17"/>
    <p:sldId id="420" r:id="rId18"/>
    <p:sldId id="471" r:id="rId19"/>
    <p:sldId id="419" r:id="rId20"/>
    <p:sldId id="474" r:id="rId21"/>
    <p:sldId id="476" r:id="rId22"/>
    <p:sldId id="477" r:id="rId23"/>
    <p:sldId id="450" r:id="rId24"/>
    <p:sldId id="441" r:id="rId25"/>
    <p:sldId id="443" r:id="rId26"/>
    <p:sldId id="395" r:id="rId27"/>
    <p:sldId id="472" r:id="rId28"/>
    <p:sldId id="428" r:id="rId29"/>
    <p:sldId id="467" r:id="rId30"/>
    <p:sldId id="465" r:id="rId31"/>
    <p:sldId id="431" r:id="rId32"/>
    <p:sldId id="466" r:id="rId33"/>
    <p:sldId id="397" r:id="rId34"/>
    <p:sldId id="398" r:id="rId3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jciech Odzimek" initials="WO" lastIdx="8" clrIdx="0">
    <p:extLst>
      <p:ext uri="{19B8F6BF-5375-455C-9EA6-DF929625EA0E}">
        <p15:presenceInfo xmlns:p15="http://schemas.microsoft.com/office/powerpoint/2012/main" userId="S-1-5-21-831356968-1792140959-1063730886-1110" providerId="AD"/>
      </p:ext>
    </p:extLst>
  </p:cmAuthor>
  <p:cmAuthor id="2" name="tomasz.machowski@gmail.com" initials="t" lastIdx="8" clrIdx="1">
    <p:extLst>
      <p:ext uri="{19B8F6BF-5375-455C-9EA6-DF929625EA0E}">
        <p15:presenceInfo xmlns:p15="http://schemas.microsoft.com/office/powerpoint/2012/main" userId="c920e0806ef7d8a1" providerId="Windows Live"/>
      </p:ext>
    </p:extLst>
  </p:cmAuthor>
  <p:cmAuthor id="3" name="Dawid Hoinkis" initials="DH" lastIdx="1" clrIdx="2">
    <p:extLst>
      <p:ext uri="{19B8F6BF-5375-455C-9EA6-DF929625EA0E}">
        <p15:presenceInfo xmlns:p15="http://schemas.microsoft.com/office/powerpoint/2012/main" userId="S-1-5-21-831356968-1792140959-1063730886-1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48C"/>
    <a:srgbClr val="E2F0D9"/>
    <a:srgbClr val="FF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2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as\Desktop\20220324%20Zator%20-%20dane%20statystyczn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as\Desktop\20220324%20Zator%20-%20dane%20statystyczne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as\Desktop\20220324%20Zator%20-%20dane%20statystyczne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as\Desktop\20220324%20Zator%20-%20dane%20statystyczne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as\Desktop\20220324%20Zator%20-%20dane%20statystyczne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as\Desktop\20220324%20Zator%20-%20dane%20statystyczne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as\Desktop\20220324%20Zator%20-%20dane%20statystyczne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as\Desktop\20220324%20Zator%20-%20dane%20statystyczne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as\Desktop\20220324%20Zator%20-%20dane%20statystyczne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as\Desktop\20220324%20Zator%20-%20dane%20statystyczne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as\Desktop\20220324%20Zator%20-%20dane%20statystyczne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as\Desktop\20220324%20Zator%20-%20dane%20statystyczn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as\Desktop\20220324%20Zator%20-%20dane%20statystyczne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as\Desktop\20220324%20Zator%20-%20dane%20statystyczn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as\Desktop\20220324%20Zator%20-%20dane%20statystyczn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as\Desktop\20220324%20Zator%20-%20dane%20statystyczn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as\Desktop\20220324%20Zator%20-%20dane%20statystyczn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as\Desktop\20220324%20Zator%20-%20dane%20statystyczn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as\Desktop\20220324%20Zator%20-%20dane%20statystyczn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as\Desktop\20220324%20Zator%20-%20dane%20statystyczn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'Ludność (UG)'!$B$27</c:f>
              <c:strCache>
                <c:ptCount val="1"/>
                <c:pt idx="0">
                  <c:v>Dane GUS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'Ludność (UG)'!$C$26:$G$26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'Ludność (UG)'!$C$27:$G$27</c:f>
              <c:numCache>
                <c:formatCode>#,##0</c:formatCode>
                <c:ptCount val="5"/>
                <c:pt idx="0">
                  <c:v>9325</c:v>
                </c:pt>
                <c:pt idx="1">
                  <c:v>9301</c:v>
                </c:pt>
                <c:pt idx="2">
                  <c:v>9298</c:v>
                </c:pt>
                <c:pt idx="3">
                  <c:v>9317</c:v>
                </c:pt>
                <c:pt idx="4">
                  <c:v>9231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C7-444E-B76F-5B939FBBB0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659244671"/>
        <c:axId val="1659247999"/>
      </c:barChart>
      <c:catAx>
        <c:axId val="16592446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59247999"/>
        <c:crosses val="autoZero"/>
        <c:auto val="1"/>
        <c:lblAlgn val="ctr"/>
        <c:lblOffset val="100"/>
        <c:noMultiLvlLbl val="0"/>
      </c:catAx>
      <c:valAx>
        <c:axId val="1659247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59244671"/>
        <c:crosses val="autoZero"/>
        <c:crossBetween val="between"/>
        <c:majorUnit val="50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78682541312315"/>
          <c:y val="1.1548296126198326E-2"/>
          <c:w val="0.32400926890992804"/>
          <c:h val="0.5318096452824149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2A3-4A8C-B185-430D801E8CC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2A3-4A8C-B185-430D801E8CC8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2A3-4A8C-B185-430D801E8CC8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2A3-4A8C-B185-430D801E8CC8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2A3-4A8C-B185-430D801E8CC8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2A3-4A8C-B185-430D801E8CC8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82A3-4A8C-B185-430D801E8C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'[1]Gospodarka (II)'!$J$75:$J$81</c:f>
              <c:strCache>
                <c:ptCount val="7"/>
                <c:pt idx="0">
                  <c:v>branża spożywcza</c:v>
                </c:pt>
                <c:pt idx="1">
                  <c:v>gastronomia i zakwaterowanie</c:v>
                </c:pt>
                <c:pt idx="2">
                  <c:v>tworzywa sztuczne (w tym produkcja opakowań)</c:v>
                </c:pt>
                <c:pt idx="3">
                  <c:v>branża paliwowa i energetyczna</c:v>
                </c:pt>
                <c:pt idx="4">
                  <c:v>budownictwo, elementy wykończeniowe, meble</c:v>
                </c:pt>
                <c:pt idx="5">
                  <c:v>maszyny, urządzenia przemysłowe i ich podzespoły, obróbka metali</c:v>
                </c:pt>
                <c:pt idx="6">
                  <c:v>pozostałe</c:v>
                </c:pt>
              </c:strCache>
            </c:strRef>
          </c:cat>
          <c:val>
            <c:numRef>
              <c:f>'[1]Gospodarka (II)'!$H$75:$H$81</c:f>
              <c:numCache>
                <c:formatCode>General</c:formatCode>
                <c:ptCount val="7"/>
                <c:pt idx="0">
                  <c:v>6.0606060606060608E-2</c:v>
                </c:pt>
                <c:pt idx="1">
                  <c:v>6.0606060606060608E-2</c:v>
                </c:pt>
                <c:pt idx="2">
                  <c:v>9.0909090909090912E-2</c:v>
                </c:pt>
                <c:pt idx="3">
                  <c:v>6.0606060606060608E-2</c:v>
                </c:pt>
                <c:pt idx="4">
                  <c:v>0.15151515151515152</c:v>
                </c:pt>
                <c:pt idx="5">
                  <c:v>0.30303030303030304</c:v>
                </c:pt>
                <c:pt idx="6">
                  <c:v>0.27272727272727271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2A3-4A8C-B185-430D801E8CC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432939632545932"/>
          <c:y val="0.55931914155846829"/>
          <c:w val="0.78911876640419942"/>
          <c:h val="0.41290311434207455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'Gospodarka (II)'!$L$95:$S$95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'Gospodarka (II)'!$L$96:$S$96</c:f>
              <c:numCache>
                <c:formatCode>General</c:formatCode>
                <c:ptCount val="8"/>
                <c:pt idx="0">
                  <c:v>0.25</c:v>
                </c:pt>
                <c:pt idx="1">
                  <c:v>0.5</c:v>
                </c:pt>
                <c:pt idx="2">
                  <c:v>1</c:v>
                </c:pt>
                <c:pt idx="3">
                  <c:v>1.2</c:v>
                </c:pt>
                <c:pt idx="4">
                  <c:v>1.5</c:v>
                </c:pt>
                <c:pt idx="5">
                  <c:v>1.6</c:v>
                </c:pt>
                <c:pt idx="6">
                  <c:v>0.8</c:v>
                </c:pt>
                <c:pt idx="7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75-49D7-8998-B453F9008C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706072768"/>
        <c:axId val="1706079840"/>
      </c:barChart>
      <c:catAx>
        <c:axId val="1706072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06079840"/>
        <c:crosses val="autoZero"/>
        <c:auto val="1"/>
        <c:lblAlgn val="ctr"/>
        <c:lblOffset val="100"/>
        <c:noMultiLvlLbl val="0"/>
      </c:catAx>
      <c:valAx>
        <c:axId val="1706079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06072768"/>
        <c:crosses val="autoZero"/>
        <c:crossBetween val="between"/>
        <c:majorUnit val="0.5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Turystyka!$B$3</c:f>
              <c:strCache>
                <c:ptCount val="1"/>
                <c:pt idx="0">
                  <c:v>miejsca noclegowe całoroczne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Turystyka!$C$2:$I$2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Turystyka!$C$3:$I$3</c:f>
              <c:numCache>
                <c:formatCode>General</c:formatCode>
                <c:ptCount val="7"/>
                <c:pt idx="0">
                  <c:v>36</c:v>
                </c:pt>
                <c:pt idx="1">
                  <c:v>36</c:v>
                </c:pt>
                <c:pt idx="2" formatCode="#,##0">
                  <c:v>36</c:v>
                </c:pt>
                <c:pt idx="3" formatCode="#,##0">
                  <c:v>36</c:v>
                </c:pt>
                <c:pt idx="4" formatCode="#,##0">
                  <c:v>119</c:v>
                </c:pt>
                <c:pt idx="5" formatCode="#,##0">
                  <c:v>119</c:v>
                </c:pt>
                <c:pt idx="6" formatCode="#,##0">
                  <c:v>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14-40D7-AA79-72A621AA1DBA}"/>
            </c:ext>
          </c:extLst>
        </c:ser>
        <c:ser>
          <c:idx val="1"/>
          <c:order val="1"/>
          <c:tx>
            <c:strRef>
              <c:f>Turystyka!$B$4</c:f>
              <c:strCache>
                <c:ptCount val="1"/>
                <c:pt idx="0">
                  <c:v>miejsca noclegowe sezonowe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Turystyka!$C$2:$I$2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Turystyka!$C$4:$I$4</c:f>
              <c:numCache>
                <c:formatCode>#,##0</c:formatCode>
                <c:ptCount val="7"/>
                <c:pt idx="0">
                  <c:v>124</c:v>
                </c:pt>
                <c:pt idx="1">
                  <c:v>162</c:v>
                </c:pt>
                <c:pt idx="2">
                  <c:v>162</c:v>
                </c:pt>
                <c:pt idx="3">
                  <c:v>200</c:v>
                </c:pt>
                <c:pt idx="4">
                  <c:v>280</c:v>
                </c:pt>
                <c:pt idx="5">
                  <c:v>280</c:v>
                </c:pt>
                <c:pt idx="6">
                  <c:v>290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14-40D7-AA79-72A621AA1D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5582864"/>
        <c:axId val="665571216"/>
      </c:barChart>
      <c:catAx>
        <c:axId val="665582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65571216"/>
        <c:crosses val="autoZero"/>
        <c:auto val="1"/>
        <c:lblAlgn val="ctr"/>
        <c:lblOffset val="100"/>
        <c:noMultiLvlLbl val="0"/>
      </c:catAx>
      <c:valAx>
        <c:axId val="66557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6558286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'Pomoc społeczna'!$O$23</c:f>
              <c:strCache>
                <c:ptCount val="1"/>
                <c:pt idx="0">
                  <c:v>Osoby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'Pomoc społeczna'!$P$22:$T$22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'Pomoc społeczna'!$P$23:$T$23</c:f>
              <c:numCache>
                <c:formatCode>General</c:formatCode>
                <c:ptCount val="5"/>
                <c:pt idx="0">
                  <c:v>218</c:v>
                </c:pt>
                <c:pt idx="1">
                  <c:v>234</c:v>
                </c:pt>
                <c:pt idx="2">
                  <c:v>260</c:v>
                </c:pt>
                <c:pt idx="3">
                  <c:v>215</c:v>
                </c:pt>
                <c:pt idx="4">
                  <c:v>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14-4DCB-9135-A06BEECBB5FA}"/>
            </c:ext>
          </c:extLst>
        </c:ser>
        <c:ser>
          <c:idx val="1"/>
          <c:order val="1"/>
          <c:tx>
            <c:strRef>
              <c:f>'Pomoc społeczna'!$O$24</c:f>
              <c:strCache>
                <c:ptCount val="1"/>
                <c:pt idx="0">
                  <c:v>Rodziny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'Pomoc społeczna'!$P$22:$T$22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'Pomoc społeczna'!$P$24:$T$24</c:f>
              <c:numCache>
                <c:formatCode>General</c:formatCode>
                <c:ptCount val="5"/>
                <c:pt idx="0">
                  <c:v>134</c:v>
                </c:pt>
                <c:pt idx="1">
                  <c:v>137</c:v>
                </c:pt>
                <c:pt idx="2">
                  <c:v>151</c:v>
                </c:pt>
                <c:pt idx="3">
                  <c:v>143</c:v>
                </c:pt>
                <c:pt idx="4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14-4DCB-9135-A06BEECBB5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387604831"/>
        <c:axId val="1387603167"/>
      </c:barChart>
      <c:catAx>
        <c:axId val="13876048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87603167"/>
        <c:crosses val="autoZero"/>
        <c:auto val="1"/>
        <c:lblAlgn val="ctr"/>
        <c:lblOffset val="100"/>
        <c:noMultiLvlLbl val="0"/>
      </c:catAx>
      <c:valAx>
        <c:axId val="1387603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87604831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v>osoby &lt;18 r.ż.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'Pomoc społeczna'!$I$22:$M$22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'Pomoc społeczna'!$I$24:$M$24</c:f>
              <c:numCache>
                <c:formatCode>0.0%</c:formatCode>
                <c:ptCount val="5"/>
                <c:pt idx="0">
                  <c:v>0.31192660550458717</c:v>
                </c:pt>
                <c:pt idx="1">
                  <c:v>0.23504273504273504</c:v>
                </c:pt>
                <c:pt idx="2">
                  <c:v>0.15384615384615385</c:v>
                </c:pt>
                <c:pt idx="3">
                  <c:v>0.23255813953488372</c:v>
                </c:pt>
                <c:pt idx="4">
                  <c:v>0.15625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CE-4A01-9707-EEAA259092F3}"/>
            </c:ext>
          </c:extLst>
        </c:ser>
        <c:ser>
          <c:idx val="1"/>
          <c:order val="1"/>
          <c:tx>
            <c:v>kobiety &gt;60 r.ż.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'Pomoc społeczna'!$I$22:$M$22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'Pomoc społeczna'!$I$25:$M$25</c:f>
              <c:numCache>
                <c:formatCode>0.0%</c:formatCode>
                <c:ptCount val="5"/>
                <c:pt idx="0">
                  <c:v>8.7155963302752298E-2</c:v>
                </c:pt>
                <c:pt idx="1">
                  <c:v>0.11538461538461539</c:v>
                </c:pt>
                <c:pt idx="2">
                  <c:v>0.15</c:v>
                </c:pt>
                <c:pt idx="3">
                  <c:v>0.11162790697674418</c:v>
                </c:pt>
                <c:pt idx="4">
                  <c:v>8.0357142857142863E-2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CE-4A01-9707-EEAA259092F3}"/>
            </c:ext>
          </c:extLst>
        </c:ser>
        <c:ser>
          <c:idx val="2"/>
          <c:order val="2"/>
          <c:tx>
            <c:v>mężczyźni &gt;65 r.ż.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'Pomoc społeczna'!$I$22:$M$22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'Pomoc społeczna'!$I$26:$M$26</c:f>
              <c:numCache>
                <c:formatCode>0.0%</c:formatCode>
                <c:ptCount val="5"/>
                <c:pt idx="0">
                  <c:v>5.0458715596330278E-2</c:v>
                </c:pt>
                <c:pt idx="1">
                  <c:v>0.13247863247863248</c:v>
                </c:pt>
                <c:pt idx="2">
                  <c:v>0.11153846153846154</c:v>
                </c:pt>
                <c:pt idx="3">
                  <c:v>2.7906976744186046E-2</c:v>
                </c:pt>
                <c:pt idx="4">
                  <c:v>2.2321428571428572E-2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CE-4A01-9707-EEAA259092F3}"/>
            </c:ext>
          </c:extLst>
        </c:ser>
        <c:ser>
          <c:idx val="3"/>
          <c:order val="3"/>
          <c:tx>
            <c:v>pozostali</c:v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'Pomoc społeczna'!$I$22:$M$22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'Pomoc społeczna'!$I$27:$M$27</c:f>
              <c:numCache>
                <c:formatCode>0.0%</c:formatCode>
                <c:ptCount val="5"/>
                <c:pt idx="0">
                  <c:v>0.55045871559633019</c:v>
                </c:pt>
                <c:pt idx="1">
                  <c:v>0.51709401709401703</c:v>
                </c:pt>
                <c:pt idx="2">
                  <c:v>0.58461538461538454</c:v>
                </c:pt>
                <c:pt idx="3">
                  <c:v>0.62790697674418605</c:v>
                </c:pt>
                <c:pt idx="4">
                  <c:v>0.74107142857142849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CE-4A01-9707-EEAA259092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99027679"/>
        <c:axId val="1499028927"/>
      </c:barChart>
      <c:catAx>
        <c:axId val="14990276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99028927"/>
        <c:crosses val="autoZero"/>
        <c:auto val="1"/>
        <c:lblAlgn val="ctr"/>
        <c:lblOffset val="100"/>
        <c:noMultiLvlLbl val="0"/>
      </c:catAx>
      <c:valAx>
        <c:axId val="1499028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99027679"/>
        <c:crosses val="autoZero"/>
        <c:crossBetween val="between"/>
        <c:majorUnit val="0.2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'Pomoc społeczna'!$I$44</c:f>
              <c:strCache>
                <c:ptCount val="1"/>
                <c:pt idx="0">
                  <c:v>Ubóstwo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'Pomoc społeczna'!$J$43:$K$43</c:f>
              <c:numCache>
                <c:formatCode>General</c:formatCode>
                <c:ptCount val="2"/>
                <c:pt idx="0">
                  <c:v>2017</c:v>
                </c:pt>
                <c:pt idx="1">
                  <c:v>2021</c:v>
                </c:pt>
              </c:numCache>
            </c:numRef>
          </c:cat>
          <c:val>
            <c:numRef>
              <c:f>'Pomoc społeczna'!$J$44:$K$44</c:f>
              <c:numCache>
                <c:formatCode>0.0%</c:formatCode>
                <c:ptCount val="2"/>
                <c:pt idx="0">
                  <c:v>0.30014992503748128</c:v>
                </c:pt>
                <c:pt idx="1">
                  <c:v>0.33171150543789352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BF-4732-BA8E-51695035C666}"/>
            </c:ext>
          </c:extLst>
        </c:ser>
        <c:ser>
          <c:idx val="1"/>
          <c:order val="1"/>
          <c:tx>
            <c:strRef>
              <c:f>'Pomoc społeczna'!$I$45</c:f>
              <c:strCache>
                <c:ptCount val="1"/>
                <c:pt idx="0">
                  <c:v>Alkoholizm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'Pomoc społeczna'!$J$43:$K$43</c:f>
              <c:numCache>
                <c:formatCode>General</c:formatCode>
                <c:ptCount val="2"/>
                <c:pt idx="0">
                  <c:v>2017</c:v>
                </c:pt>
                <c:pt idx="1">
                  <c:v>2021</c:v>
                </c:pt>
              </c:numCache>
            </c:numRef>
          </c:cat>
          <c:val>
            <c:numRef>
              <c:f>'Pomoc społeczna'!$J$45:$K$45</c:f>
              <c:numCache>
                <c:formatCode>0.0%</c:formatCode>
                <c:ptCount val="2"/>
                <c:pt idx="0">
                  <c:v>2.6086956521739129E-2</c:v>
                </c:pt>
                <c:pt idx="1">
                  <c:v>5.6954779622209503E-2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BF-4732-BA8E-51695035C666}"/>
            </c:ext>
          </c:extLst>
        </c:ser>
        <c:ser>
          <c:idx val="2"/>
          <c:order val="2"/>
          <c:tx>
            <c:strRef>
              <c:f>'Pomoc społeczna'!$I$46</c:f>
              <c:strCache>
                <c:ptCount val="1"/>
                <c:pt idx="0">
                  <c:v>Bezrobocie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'Pomoc społeczna'!$J$43:$K$43</c:f>
              <c:numCache>
                <c:formatCode>General</c:formatCode>
                <c:ptCount val="2"/>
                <c:pt idx="0">
                  <c:v>2017</c:v>
                </c:pt>
                <c:pt idx="1">
                  <c:v>2021</c:v>
                </c:pt>
              </c:numCache>
            </c:numRef>
          </c:cat>
          <c:val>
            <c:numRef>
              <c:f>'Pomoc społeczna'!$J$46:$K$46</c:f>
              <c:numCache>
                <c:formatCode>0.0%</c:formatCode>
                <c:ptCount val="2"/>
                <c:pt idx="0">
                  <c:v>0.25937031484257872</c:v>
                </c:pt>
                <c:pt idx="1">
                  <c:v>0.19519175729822552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BF-4732-BA8E-51695035C666}"/>
            </c:ext>
          </c:extLst>
        </c:ser>
        <c:ser>
          <c:idx val="3"/>
          <c:order val="3"/>
          <c:tx>
            <c:strRef>
              <c:f>'Pomoc społeczna'!$I$47</c:f>
              <c:strCache>
                <c:ptCount val="1"/>
                <c:pt idx="0">
                  <c:v>Niepełnosprawność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'Pomoc społeczna'!$J$43:$K$43</c:f>
              <c:numCache>
                <c:formatCode>General</c:formatCode>
                <c:ptCount val="2"/>
                <c:pt idx="0">
                  <c:v>2017</c:v>
                </c:pt>
                <c:pt idx="1">
                  <c:v>2021</c:v>
                </c:pt>
              </c:numCache>
            </c:numRef>
          </c:cat>
          <c:val>
            <c:numRef>
              <c:f>'Pomoc społeczna'!$J$47:$K$47</c:f>
              <c:numCache>
                <c:formatCode>0.0%</c:formatCode>
                <c:ptCount val="2"/>
                <c:pt idx="0">
                  <c:v>0.17961019490254873</c:v>
                </c:pt>
                <c:pt idx="1">
                  <c:v>0.17143674871207784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BF-4732-BA8E-51695035C666}"/>
            </c:ext>
          </c:extLst>
        </c:ser>
        <c:ser>
          <c:idx val="4"/>
          <c:order val="4"/>
          <c:tx>
            <c:strRef>
              <c:f>'Pomoc społeczna'!$I$48</c:f>
              <c:strCache>
                <c:ptCount val="1"/>
                <c:pt idx="0">
                  <c:v>Długotrwała lub ciężka choroba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'Pomoc społeczna'!$J$43:$K$43</c:f>
              <c:numCache>
                <c:formatCode>General</c:formatCode>
                <c:ptCount val="2"/>
                <c:pt idx="0">
                  <c:v>2017</c:v>
                </c:pt>
                <c:pt idx="1">
                  <c:v>2021</c:v>
                </c:pt>
              </c:numCache>
            </c:numRef>
          </c:cat>
          <c:val>
            <c:numRef>
              <c:f>'Pomoc społeczna'!$J$48:$K$48</c:f>
              <c:numCache>
                <c:formatCode>0.0%</c:formatCode>
                <c:ptCount val="2"/>
                <c:pt idx="0">
                  <c:v>0.15712143928035982</c:v>
                </c:pt>
                <c:pt idx="1">
                  <c:v>0.17458500286204923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BF-4732-BA8E-51695035C666}"/>
            </c:ext>
          </c:extLst>
        </c:ser>
        <c:ser>
          <c:idx val="7"/>
          <c:order val="5"/>
          <c:tx>
            <c:strRef>
              <c:f>'Pomoc społeczna'!$I$51</c:f>
              <c:strCache>
                <c:ptCount val="1"/>
                <c:pt idx="0">
                  <c:v>Pozostałe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'Pomoc społeczna'!$J$43:$K$43</c:f>
              <c:numCache>
                <c:formatCode>General</c:formatCode>
                <c:ptCount val="2"/>
                <c:pt idx="0">
                  <c:v>2017</c:v>
                </c:pt>
                <c:pt idx="1">
                  <c:v>2021</c:v>
                </c:pt>
              </c:numCache>
            </c:numRef>
          </c:cat>
          <c:val>
            <c:numRef>
              <c:f>'Pomoc społeczna'!$J$51:$K$51</c:f>
              <c:numCache>
                <c:formatCode>0.0%</c:formatCode>
                <c:ptCount val="2"/>
                <c:pt idx="0">
                  <c:v>7.7661169415292358E-2</c:v>
                </c:pt>
                <c:pt idx="1">
                  <c:v>7.0120206067544377E-2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2BF-4732-BA8E-51695035C6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2428911"/>
        <c:axId val="1342427663"/>
      </c:barChart>
      <c:catAx>
        <c:axId val="13424289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42427663"/>
        <c:crosses val="autoZero"/>
        <c:auto val="1"/>
        <c:lblAlgn val="ctr"/>
        <c:lblOffset val="100"/>
        <c:noMultiLvlLbl val="0"/>
      </c:catAx>
      <c:valAx>
        <c:axId val="1342427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42428911"/>
        <c:crosses val="autoZero"/>
        <c:crossBetween val="between"/>
        <c:majorUnit val="0.2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Edukacja!$B$6</c:f>
              <c:strCache>
                <c:ptCount val="1"/>
                <c:pt idx="0">
                  <c:v>SP Zator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Edukacja!$C$5:$G$5</c:f>
              <c:strCache>
                <c:ptCount val="5"/>
                <c:pt idx="0">
                  <c:v>2017/2018</c:v>
                </c:pt>
                <c:pt idx="1">
                  <c:v>2018/2019</c:v>
                </c:pt>
                <c:pt idx="2">
                  <c:v>2019/2020</c:v>
                </c:pt>
                <c:pt idx="3">
                  <c:v>2020/2021</c:v>
                </c:pt>
                <c:pt idx="4">
                  <c:v>2021/2022</c:v>
                </c:pt>
              </c:strCache>
            </c:strRef>
          </c:cat>
          <c:val>
            <c:numRef>
              <c:f>Edukacja!$C$6:$G$6</c:f>
              <c:numCache>
                <c:formatCode>General</c:formatCode>
                <c:ptCount val="5"/>
                <c:pt idx="0">
                  <c:v>455</c:v>
                </c:pt>
                <c:pt idx="1">
                  <c:v>476</c:v>
                </c:pt>
                <c:pt idx="2">
                  <c:v>448</c:v>
                </c:pt>
                <c:pt idx="3">
                  <c:v>440</c:v>
                </c:pt>
                <c:pt idx="4">
                  <c:v>434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2A-4CDE-A8C2-1082F3144079}"/>
            </c:ext>
          </c:extLst>
        </c:ser>
        <c:ser>
          <c:idx val="1"/>
          <c:order val="1"/>
          <c:tx>
            <c:strRef>
              <c:f>Edukacja!$B$7</c:f>
              <c:strCache>
                <c:ptCount val="1"/>
                <c:pt idx="0">
                  <c:v>SP Podolsze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Edukacja!$C$5:$G$5</c:f>
              <c:strCache>
                <c:ptCount val="5"/>
                <c:pt idx="0">
                  <c:v>2017/2018</c:v>
                </c:pt>
                <c:pt idx="1">
                  <c:v>2018/2019</c:v>
                </c:pt>
                <c:pt idx="2">
                  <c:v>2019/2020</c:v>
                </c:pt>
                <c:pt idx="3">
                  <c:v>2020/2021</c:v>
                </c:pt>
                <c:pt idx="4">
                  <c:v>2021/2022</c:v>
                </c:pt>
              </c:strCache>
            </c:strRef>
          </c:cat>
          <c:val>
            <c:numRef>
              <c:f>Edukacja!$C$7:$G$7</c:f>
              <c:numCache>
                <c:formatCode>General</c:formatCode>
                <c:ptCount val="5"/>
                <c:pt idx="0">
                  <c:v>133</c:v>
                </c:pt>
                <c:pt idx="1">
                  <c:v>142</c:v>
                </c:pt>
                <c:pt idx="2">
                  <c:v>158</c:v>
                </c:pt>
                <c:pt idx="3">
                  <c:v>165</c:v>
                </c:pt>
                <c:pt idx="4">
                  <c:v>166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2A-4CDE-A8C2-1082F3144079}"/>
            </c:ext>
          </c:extLst>
        </c:ser>
        <c:ser>
          <c:idx val="2"/>
          <c:order val="2"/>
          <c:tx>
            <c:strRef>
              <c:f>Edukacja!$B$8</c:f>
              <c:strCache>
                <c:ptCount val="1"/>
                <c:pt idx="0">
                  <c:v>SP Graboszyce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Edukacja!$C$5:$G$5</c:f>
              <c:strCache>
                <c:ptCount val="5"/>
                <c:pt idx="0">
                  <c:v>2017/2018</c:v>
                </c:pt>
                <c:pt idx="1">
                  <c:v>2018/2019</c:v>
                </c:pt>
                <c:pt idx="2">
                  <c:v>2019/2020</c:v>
                </c:pt>
                <c:pt idx="3">
                  <c:v>2020/2021</c:v>
                </c:pt>
                <c:pt idx="4">
                  <c:v>2021/2022</c:v>
                </c:pt>
              </c:strCache>
            </c:strRef>
          </c:cat>
          <c:val>
            <c:numRef>
              <c:f>Edukacja!$C$8:$G$8</c:f>
              <c:numCache>
                <c:formatCode>General</c:formatCode>
                <c:ptCount val="5"/>
                <c:pt idx="0">
                  <c:v>120</c:v>
                </c:pt>
                <c:pt idx="1">
                  <c:v>111</c:v>
                </c:pt>
                <c:pt idx="2">
                  <c:v>121</c:v>
                </c:pt>
                <c:pt idx="3">
                  <c:v>133</c:v>
                </c:pt>
                <c:pt idx="4">
                  <c:v>151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22A-4CDE-A8C2-1082F3144079}"/>
            </c:ext>
          </c:extLst>
        </c:ser>
        <c:ser>
          <c:idx val="3"/>
          <c:order val="3"/>
          <c:tx>
            <c:strRef>
              <c:f>Edukacja!$B$9</c:f>
              <c:strCache>
                <c:ptCount val="1"/>
                <c:pt idx="0">
                  <c:v>SP Grodzisko</c:v>
                </c:pt>
              </c:strCache>
            </c:strRef>
          </c:tx>
          <c:spPr>
            <a:ln w="222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Edukacja!$C$5:$G$5</c:f>
              <c:strCache>
                <c:ptCount val="5"/>
                <c:pt idx="0">
                  <c:v>2017/2018</c:v>
                </c:pt>
                <c:pt idx="1">
                  <c:v>2018/2019</c:v>
                </c:pt>
                <c:pt idx="2">
                  <c:v>2019/2020</c:v>
                </c:pt>
                <c:pt idx="3">
                  <c:v>2020/2021</c:v>
                </c:pt>
                <c:pt idx="4">
                  <c:v>2021/2022</c:v>
                </c:pt>
              </c:strCache>
            </c:strRef>
          </c:cat>
          <c:val>
            <c:numRef>
              <c:f>Edukacja!$C$9:$G$9</c:f>
              <c:numCache>
                <c:formatCode>General</c:formatCode>
                <c:ptCount val="5"/>
                <c:pt idx="0">
                  <c:v>21</c:v>
                </c:pt>
                <c:pt idx="1">
                  <c:v>31</c:v>
                </c:pt>
                <c:pt idx="2">
                  <c:v>36</c:v>
                </c:pt>
                <c:pt idx="3">
                  <c:v>32</c:v>
                </c:pt>
                <c:pt idx="4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22A-4CDE-A8C2-1082F3144079}"/>
            </c:ext>
          </c:extLst>
        </c:ser>
        <c:ser>
          <c:idx val="4"/>
          <c:order val="4"/>
          <c:tx>
            <c:strRef>
              <c:f>Edukacja!$B$10</c:f>
              <c:strCache>
                <c:ptCount val="1"/>
                <c:pt idx="0">
                  <c:v>SP Laskowa</c:v>
                </c:pt>
              </c:strCache>
            </c:strRef>
          </c:tx>
          <c:spPr>
            <a:ln w="222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Edukacja!$C$5:$G$5</c:f>
              <c:strCache>
                <c:ptCount val="5"/>
                <c:pt idx="0">
                  <c:v>2017/2018</c:v>
                </c:pt>
                <c:pt idx="1">
                  <c:v>2018/2019</c:v>
                </c:pt>
                <c:pt idx="2">
                  <c:v>2019/2020</c:v>
                </c:pt>
                <c:pt idx="3">
                  <c:v>2020/2021</c:v>
                </c:pt>
                <c:pt idx="4">
                  <c:v>2021/2022</c:v>
                </c:pt>
              </c:strCache>
            </c:strRef>
          </c:cat>
          <c:val>
            <c:numRef>
              <c:f>Edukacja!$C$10:$G$10</c:f>
              <c:numCache>
                <c:formatCode>General</c:formatCode>
                <c:ptCount val="5"/>
                <c:pt idx="0">
                  <c:v>33</c:v>
                </c:pt>
                <c:pt idx="1">
                  <c:v>42</c:v>
                </c:pt>
                <c:pt idx="2">
                  <c:v>44</c:v>
                </c:pt>
                <c:pt idx="3">
                  <c:v>43</c:v>
                </c:pt>
                <c:pt idx="4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22A-4CDE-A8C2-1082F3144079}"/>
            </c:ext>
          </c:extLst>
        </c:ser>
        <c:ser>
          <c:idx val="5"/>
          <c:order val="5"/>
          <c:tx>
            <c:strRef>
              <c:f>Edukacja!$B$11</c:f>
              <c:strCache>
                <c:ptCount val="1"/>
                <c:pt idx="0">
                  <c:v>SP Smolice</c:v>
                </c:pt>
              </c:strCache>
            </c:strRef>
          </c:tx>
          <c:spPr>
            <a:ln w="2222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Edukacja!$C$5:$G$5</c:f>
              <c:strCache>
                <c:ptCount val="5"/>
                <c:pt idx="0">
                  <c:v>2017/2018</c:v>
                </c:pt>
                <c:pt idx="1">
                  <c:v>2018/2019</c:v>
                </c:pt>
                <c:pt idx="2">
                  <c:v>2019/2020</c:v>
                </c:pt>
                <c:pt idx="3">
                  <c:v>2020/2021</c:v>
                </c:pt>
                <c:pt idx="4">
                  <c:v>2021/2022</c:v>
                </c:pt>
              </c:strCache>
            </c:strRef>
          </c:cat>
          <c:val>
            <c:numRef>
              <c:f>Edukacja!$C$11:$G$11</c:f>
              <c:numCache>
                <c:formatCode>General</c:formatCode>
                <c:ptCount val="5"/>
                <c:pt idx="0">
                  <c:v>41</c:v>
                </c:pt>
                <c:pt idx="1">
                  <c:v>39</c:v>
                </c:pt>
                <c:pt idx="2">
                  <c:v>41</c:v>
                </c:pt>
                <c:pt idx="3">
                  <c:v>44</c:v>
                </c:pt>
                <c:pt idx="4">
                  <c:v>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22A-4CDE-A8C2-1082F3144079}"/>
            </c:ext>
          </c:extLst>
        </c:ser>
        <c:ser>
          <c:idx val="6"/>
          <c:order val="6"/>
          <c:tx>
            <c:strRef>
              <c:f>Edukacja!$B$12</c:f>
              <c:strCache>
                <c:ptCount val="1"/>
                <c:pt idx="0">
                  <c:v>SP Palczowice</c:v>
                </c:pt>
              </c:strCache>
            </c:strRef>
          </c:tx>
          <c:spPr>
            <a:ln w="2222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Edukacja!$C$5:$G$5</c:f>
              <c:strCache>
                <c:ptCount val="5"/>
                <c:pt idx="0">
                  <c:v>2017/2018</c:v>
                </c:pt>
                <c:pt idx="1">
                  <c:v>2018/2019</c:v>
                </c:pt>
                <c:pt idx="2">
                  <c:v>2019/2020</c:v>
                </c:pt>
                <c:pt idx="3">
                  <c:v>2020/2021</c:v>
                </c:pt>
                <c:pt idx="4">
                  <c:v>2021/2022</c:v>
                </c:pt>
              </c:strCache>
            </c:strRef>
          </c:cat>
          <c:val>
            <c:numRef>
              <c:f>Edukacja!$C$12:$G$12</c:f>
              <c:numCache>
                <c:formatCode>General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30</c:v>
                </c:pt>
                <c:pt idx="3">
                  <c:v>35</c:v>
                </c:pt>
                <c:pt idx="4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22A-4CDE-A8C2-1082F3144079}"/>
            </c:ext>
          </c:extLst>
        </c:ser>
        <c:ser>
          <c:idx val="7"/>
          <c:order val="7"/>
          <c:tx>
            <c:strRef>
              <c:f>Edukacja!$B$13</c:f>
              <c:strCache>
                <c:ptCount val="1"/>
                <c:pt idx="0">
                  <c:v>SP Rudze</c:v>
                </c:pt>
              </c:strCache>
            </c:strRef>
          </c:tx>
          <c:spPr>
            <a:ln w="2222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Edukacja!$C$5:$G$5</c:f>
              <c:strCache>
                <c:ptCount val="5"/>
                <c:pt idx="0">
                  <c:v>2017/2018</c:v>
                </c:pt>
                <c:pt idx="1">
                  <c:v>2018/2019</c:v>
                </c:pt>
                <c:pt idx="2">
                  <c:v>2019/2020</c:v>
                </c:pt>
                <c:pt idx="3">
                  <c:v>2020/2021</c:v>
                </c:pt>
                <c:pt idx="4">
                  <c:v>2021/2022</c:v>
                </c:pt>
              </c:strCache>
            </c:strRef>
          </c:cat>
          <c:val>
            <c:numRef>
              <c:f>Edukacja!$C$13:$G$13</c:f>
              <c:numCache>
                <c:formatCode>General</c:formatCode>
                <c:ptCount val="5"/>
                <c:pt idx="0">
                  <c:v>18</c:v>
                </c:pt>
                <c:pt idx="1">
                  <c:v>19</c:v>
                </c:pt>
                <c:pt idx="2">
                  <c:v>13</c:v>
                </c:pt>
                <c:pt idx="3">
                  <c:v>15</c:v>
                </c:pt>
                <c:pt idx="4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22A-4CDE-A8C2-1082F31440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98143807"/>
        <c:axId val="998145471"/>
      </c:lineChart>
      <c:catAx>
        <c:axId val="9981438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98145471"/>
        <c:crosses val="autoZero"/>
        <c:auto val="1"/>
        <c:lblAlgn val="ctr"/>
        <c:lblOffset val="100"/>
        <c:noMultiLvlLbl val="0"/>
      </c:catAx>
      <c:valAx>
        <c:axId val="998145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98143807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Edukacja!$B$24</c:f>
              <c:strCache>
                <c:ptCount val="1"/>
                <c:pt idx="0">
                  <c:v>SP Zator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Edukacja!$C$23:$G$23</c:f>
              <c:strCache>
                <c:ptCount val="5"/>
                <c:pt idx="0">
                  <c:v>2017/2018</c:v>
                </c:pt>
                <c:pt idx="1">
                  <c:v>2018/2019</c:v>
                </c:pt>
                <c:pt idx="2">
                  <c:v>2019/2020</c:v>
                </c:pt>
                <c:pt idx="3">
                  <c:v>2020/2021</c:v>
                </c:pt>
                <c:pt idx="4">
                  <c:v>2021/2022</c:v>
                </c:pt>
              </c:strCache>
            </c:strRef>
          </c:cat>
          <c:val>
            <c:numRef>
              <c:f>Edukacja!$C$24:$G$24</c:f>
              <c:numCache>
                <c:formatCode>0.0%</c:formatCode>
                <c:ptCount val="5"/>
                <c:pt idx="0">
                  <c:v>0.546875</c:v>
                </c:pt>
                <c:pt idx="1">
                  <c:v>0.54587155963302747</c:v>
                </c:pt>
                <c:pt idx="2">
                  <c:v>0.50280583613916952</c:v>
                </c:pt>
                <c:pt idx="3">
                  <c:v>0.48511576626240355</c:v>
                </c:pt>
                <c:pt idx="4">
                  <c:v>0.47020585048754066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5F-4215-9014-FB927E679E1E}"/>
            </c:ext>
          </c:extLst>
        </c:ser>
        <c:ser>
          <c:idx val="1"/>
          <c:order val="1"/>
          <c:tx>
            <c:strRef>
              <c:f>Edukacja!$B$25</c:f>
              <c:strCache>
                <c:ptCount val="1"/>
                <c:pt idx="0">
                  <c:v>SP Podolsze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Edukacja!$C$23:$G$23</c:f>
              <c:strCache>
                <c:ptCount val="5"/>
                <c:pt idx="0">
                  <c:v>2017/2018</c:v>
                </c:pt>
                <c:pt idx="1">
                  <c:v>2018/2019</c:v>
                </c:pt>
                <c:pt idx="2">
                  <c:v>2019/2020</c:v>
                </c:pt>
                <c:pt idx="3">
                  <c:v>2020/2021</c:v>
                </c:pt>
                <c:pt idx="4">
                  <c:v>2021/2022</c:v>
                </c:pt>
              </c:strCache>
            </c:strRef>
          </c:cat>
          <c:val>
            <c:numRef>
              <c:f>Edukacja!$C$25:$G$25</c:f>
              <c:numCache>
                <c:formatCode>0.0%</c:formatCode>
                <c:ptCount val="5"/>
                <c:pt idx="0">
                  <c:v>0.15985576923076922</c:v>
                </c:pt>
                <c:pt idx="1">
                  <c:v>0.1628440366972477</c:v>
                </c:pt>
                <c:pt idx="2">
                  <c:v>0.17732884399551066</c:v>
                </c:pt>
                <c:pt idx="3">
                  <c:v>0.18191841234840131</c:v>
                </c:pt>
                <c:pt idx="4">
                  <c:v>0.17984832069339113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5F-4215-9014-FB927E679E1E}"/>
            </c:ext>
          </c:extLst>
        </c:ser>
        <c:ser>
          <c:idx val="2"/>
          <c:order val="2"/>
          <c:tx>
            <c:strRef>
              <c:f>Edukacja!$B$26</c:f>
              <c:strCache>
                <c:ptCount val="1"/>
                <c:pt idx="0">
                  <c:v>SP Graboszyce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Edukacja!$C$23:$G$23</c:f>
              <c:strCache>
                <c:ptCount val="5"/>
                <c:pt idx="0">
                  <c:v>2017/2018</c:v>
                </c:pt>
                <c:pt idx="1">
                  <c:v>2018/2019</c:v>
                </c:pt>
                <c:pt idx="2">
                  <c:v>2019/2020</c:v>
                </c:pt>
                <c:pt idx="3">
                  <c:v>2020/2021</c:v>
                </c:pt>
                <c:pt idx="4">
                  <c:v>2021/2022</c:v>
                </c:pt>
              </c:strCache>
            </c:strRef>
          </c:cat>
          <c:val>
            <c:numRef>
              <c:f>Edukacja!$C$26:$G$26</c:f>
              <c:numCache>
                <c:formatCode>0.0%</c:formatCode>
                <c:ptCount val="5"/>
                <c:pt idx="0">
                  <c:v>0.14423076923076922</c:v>
                </c:pt>
                <c:pt idx="1">
                  <c:v>0.12729357798165136</c:v>
                </c:pt>
                <c:pt idx="2">
                  <c:v>0.13580246913580246</c:v>
                </c:pt>
                <c:pt idx="3">
                  <c:v>0.14663726571113561</c:v>
                </c:pt>
                <c:pt idx="4">
                  <c:v>0.16359696641386781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5F-4215-9014-FB927E679E1E}"/>
            </c:ext>
          </c:extLst>
        </c:ser>
        <c:ser>
          <c:idx val="3"/>
          <c:order val="3"/>
          <c:tx>
            <c:strRef>
              <c:f>Edukacja!$B$27</c:f>
              <c:strCache>
                <c:ptCount val="1"/>
                <c:pt idx="0">
                  <c:v>SP Grodzisko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Edukacja!$C$23:$G$23</c:f>
              <c:strCache>
                <c:ptCount val="5"/>
                <c:pt idx="0">
                  <c:v>2017/2018</c:v>
                </c:pt>
                <c:pt idx="1">
                  <c:v>2018/2019</c:v>
                </c:pt>
                <c:pt idx="2">
                  <c:v>2019/2020</c:v>
                </c:pt>
                <c:pt idx="3">
                  <c:v>2020/2021</c:v>
                </c:pt>
                <c:pt idx="4">
                  <c:v>2021/2022</c:v>
                </c:pt>
              </c:strCache>
            </c:strRef>
          </c:cat>
          <c:val>
            <c:numRef>
              <c:f>Edukacja!$C$27:$G$27</c:f>
              <c:numCache>
                <c:formatCode>0.0%</c:formatCode>
                <c:ptCount val="5"/>
                <c:pt idx="0">
                  <c:v>2.5240384615384616E-2</c:v>
                </c:pt>
                <c:pt idx="1">
                  <c:v>3.5550458715596332E-2</c:v>
                </c:pt>
                <c:pt idx="2">
                  <c:v>4.0404040404040407E-2</c:v>
                </c:pt>
                <c:pt idx="3">
                  <c:v>3.5281146637265712E-2</c:v>
                </c:pt>
                <c:pt idx="4">
                  <c:v>3.6836403033586131E-2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5F-4215-9014-FB927E679E1E}"/>
            </c:ext>
          </c:extLst>
        </c:ser>
        <c:ser>
          <c:idx val="4"/>
          <c:order val="4"/>
          <c:tx>
            <c:strRef>
              <c:f>Edukacja!$B$28</c:f>
              <c:strCache>
                <c:ptCount val="1"/>
                <c:pt idx="0">
                  <c:v>SP Laskowa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Edukacja!$C$23:$G$23</c:f>
              <c:strCache>
                <c:ptCount val="5"/>
                <c:pt idx="0">
                  <c:v>2017/2018</c:v>
                </c:pt>
                <c:pt idx="1">
                  <c:v>2018/2019</c:v>
                </c:pt>
                <c:pt idx="2">
                  <c:v>2019/2020</c:v>
                </c:pt>
                <c:pt idx="3">
                  <c:v>2020/2021</c:v>
                </c:pt>
                <c:pt idx="4">
                  <c:v>2021/2022</c:v>
                </c:pt>
              </c:strCache>
            </c:strRef>
          </c:cat>
          <c:val>
            <c:numRef>
              <c:f>Edukacja!$C$28:$G$28</c:f>
              <c:numCache>
                <c:formatCode>0.0%</c:formatCode>
                <c:ptCount val="5"/>
                <c:pt idx="0">
                  <c:v>3.9663461538461536E-2</c:v>
                </c:pt>
                <c:pt idx="1">
                  <c:v>4.8165137614678902E-2</c:v>
                </c:pt>
                <c:pt idx="2">
                  <c:v>4.9382716049382713E-2</c:v>
                </c:pt>
                <c:pt idx="3">
                  <c:v>4.7409040793825796E-2</c:v>
                </c:pt>
                <c:pt idx="4">
                  <c:v>4.1170097508125676E-2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5F-4215-9014-FB927E679E1E}"/>
            </c:ext>
          </c:extLst>
        </c:ser>
        <c:ser>
          <c:idx val="5"/>
          <c:order val="5"/>
          <c:tx>
            <c:strRef>
              <c:f>Edukacja!$B$29</c:f>
              <c:strCache>
                <c:ptCount val="1"/>
                <c:pt idx="0">
                  <c:v>SP Smolice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Edukacja!$C$23:$G$23</c:f>
              <c:strCache>
                <c:ptCount val="5"/>
                <c:pt idx="0">
                  <c:v>2017/2018</c:v>
                </c:pt>
                <c:pt idx="1">
                  <c:v>2018/2019</c:v>
                </c:pt>
                <c:pt idx="2">
                  <c:v>2019/2020</c:v>
                </c:pt>
                <c:pt idx="3">
                  <c:v>2020/2021</c:v>
                </c:pt>
                <c:pt idx="4">
                  <c:v>2021/2022</c:v>
                </c:pt>
              </c:strCache>
            </c:strRef>
          </c:cat>
          <c:val>
            <c:numRef>
              <c:f>Edukacja!$C$29:$G$29</c:f>
              <c:numCache>
                <c:formatCode>0.0%</c:formatCode>
                <c:ptCount val="5"/>
                <c:pt idx="0">
                  <c:v>4.9278846153846152E-2</c:v>
                </c:pt>
                <c:pt idx="1">
                  <c:v>4.4724770642201837E-2</c:v>
                </c:pt>
                <c:pt idx="2">
                  <c:v>4.6015712682379348E-2</c:v>
                </c:pt>
                <c:pt idx="3">
                  <c:v>4.8511576626240352E-2</c:v>
                </c:pt>
                <c:pt idx="4">
                  <c:v>6.0671722643553631E-2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45F-4215-9014-FB927E679E1E}"/>
            </c:ext>
          </c:extLst>
        </c:ser>
        <c:ser>
          <c:idx val="6"/>
          <c:order val="6"/>
          <c:tx>
            <c:strRef>
              <c:f>Edukacja!$B$30</c:f>
              <c:strCache>
                <c:ptCount val="1"/>
                <c:pt idx="0">
                  <c:v>SP Palczowice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Edukacja!$C$23:$G$23</c:f>
              <c:strCache>
                <c:ptCount val="5"/>
                <c:pt idx="0">
                  <c:v>2017/2018</c:v>
                </c:pt>
                <c:pt idx="1">
                  <c:v>2018/2019</c:v>
                </c:pt>
                <c:pt idx="2">
                  <c:v>2019/2020</c:v>
                </c:pt>
                <c:pt idx="3">
                  <c:v>2020/2021</c:v>
                </c:pt>
                <c:pt idx="4">
                  <c:v>2021/2022</c:v>
                </c:pt>
              </c:strCache>
            </c:strRef>
          </c:cat>
          <c:val>
            <c:numRef>
              <c:f>Edukacja!$C$30:$G$30</c:f>
              <c:numCache>
                <c:formatCode>0.0%</c:formatCode>
                <c:ptCount val="5"/>
                <c:pt idx="0">
                  <c:v>1.3221153846153846E-2</c:v>
                </c:pt>
                <c:pt idx="1">
                  <c:v>1.3761467889908258E-2</c:v>
                </c:pt>
                <c:pt idx="2">
                  <c:v>3.3670033670033669E-2</c:v>
                </c:pt>
                <c:pt idx="3">
                  <c:v>3.8588754134509372E-2</c:v>
                </c:pt>
                <c:pt idx="4">
                  <c:v>2.8169014084507043E-2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45F-4215-9014-FB927E679E1E}"/>
            </c:ext>
          </c:extLst>
        </c:ser>
        <c:ser>
          <c:idx val="7"/>
          <c:order val="7"/>
          <c:tx>
            <c:strRef>
              <c:f>Edukacja!$B$31</c:f>
              <c:strCache>
                <c:ptCount val="1"/>
                <c:pt idx="0">
                  <c:v>SP Rudze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Edukacja!$C$23:$G$23</c:f>
              <c:strCache>
                <c:ptCount val="5"/>
                <c:pt idx="0">
                  <c:v>2017/2018</c:v>
                </c:pt>
                <c:pt idx="1">
                  <c:v>2018/2019</c:v>
                </c:pt>
                <c:pt idx="2">
                  <c:v>2019/2020</c:v>
                </c:pt>
                <c:pt idx="3">
                  <c:v>2020/2021</c:v>
                </c:pt>
                <c:pt idx="4">
                  <c:v>2021/2022</c:v>
                </c:pt>
              </c:strCache>
            </c:strRef>
          </c:cat>
          <c:val>
            <c:numRef>
              <c:f>Edukacja!$C$31:$G$31</c:f>
              <c:numCache>
                <c:formatCode>0.0%</c:formatCode>
                <c:ptCount val="5"/>
                <c:pt idx="0">
                  <c:v>2.1634615384615384E-2</c:v>
                </c:pt>
                <c:pt idx="1">
                  <c:v>2.1788990825688075E-2</c:v>
                </c:pt>
                <c:pt idx="2">
                  <c:v>1.4590347923681257E-2</c:v>
                </c:pt>
                <c:pt idx="3">
                  <c:v>1.6538037486218304E-2</c:v>
                </c:pt>
                <c:pt idx="4">
                  <c:v>1.9501625135427952E-2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45F-4215-9014-FB927E679E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6121759"/>
        <c:axId val="1086118431"/>
      </c:barChart>
      <c:catAx>
        <c:axId val="10861217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86118431"/>
        <c:crosses val="autoZero"/>
        <c:auto val="1"/>
        <c:lblAlgn val="ctr"/>
        <c:lblOffset val="100"/>
        <c:noMultiLvlLbl val="0"/>
      </c:catAx>
      <c:valAx>
        <c:axId val="1086118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86121759"/>
        <c:crosses val="autoZero"/>
        <c:crossBetween val="between"/>
        <c:majorUnit val="0.2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'Finanse samorządowe (II)'!$B$67</c:f>
              <c:strCache>
                <c:ptCount val="1"/>
                <c:pt idx="0">
                  <c:v>Dochody własne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'Finanse samorządowe (II)'!$C$66:$G$66</c:f>
              <c:strCache>
                <c:ptCount val="5"/>
                <c:pt idx="0">
                  <c:v>Alwernia</c:v>
                </c:pt>
                <c:pt idx="1">
                  <c:v>Babice</c:v>
                </c:pt>
                <c:pt idx="2">
                  <c:v>Przeciszów</c:v>
                </c:pt>
                <c:pt idx="3">
                  <c:v>Zator</c:v>
                </c:pt>
                <c:pt idx="4">
                  <c:v>Spytkowice</c:v>
                </c:pt>
              </c:strCache>
            </c:strRef>
          </c:cat>
          <c:val>
            <c:numRef>
              <c:f>'Finanse samorządowe (II)'!$C$67:$G$67</c:f>
              <c:numCache>
                <c:formatCode>0.0%</c:formatCode>
                <c:ptCount val="5"/>
                <c:pt idx="0">
                  <c:v>0.47460342450142462</c:v>
                </c:pt>
                <c:pt idx="1">
                  <c:v>0.44023197630862926</c:v>
                </c:pt>
                <c:pt idx="2">
                  <c:v>0.40438292878837023</c:v>
                </c:pt>
                <c:pt idx="3">
                  <c:v>0.5684407918160278</c:v>
                </c:pt>
                <c:pt idx="4">
                  <c:v>0.4345011911673321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36-43EC-8E1D-9C2CB5E8362B}"/>
            </c:ext>
          </c:extLst>
        </c:ser>
        <c:ser>
          <c:idx val="1"/>
          <c:order val="1"/>
          <c:tx>
            <c:strRef>
              <c:f>'Finanse samorządowe (II)'!$B$68</c:f>
              <c:strCache>
                <c:ptCount val="1"/>
                <c:pt idx="0">
                  <c:v>Dotacje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'Finanse samorządowe (II)'!$C$66:$G$66</c:f>
              <c:strCache>
                <c:ptCount val="5"/>
                <c:pt idx="0">
                  <c:v>Alwernia</c:v>
                </c:pt>
                <c:pt idx="1">
                  <c:v>Babice</c:v>
                </c:pt>
                <c:pt idx="2">
                  <c:v>Przeciszów</c:v>
                </c:pt>
                <c:pt idx="3">
                  <c:v>Zator</c:v>
                </c:pt>
                <c:pt idx="4">
                  <c:v>Spytkowice</c:v>
                </c:pt>
              </c:strCache>
            </c:strRef>
          </c:cat>
          <c:val>
            <c:numRef>
              <c:f>'Finanse samorządowe (II)'!$C$68:$G$68</c:f>
              <c:numCache>
                <c:formatCode>0.0%</c:formatCode>
                <c:ptCount val="5"/>
                <c:pt idx="0">
                  <c:v>0.33828385632364233</c:v>
                </c:pt>
                <c:pt idx="1">
                  <c:v>0.35255750246403345</c:v>
                </c:pt>
                <c:pt idx="2">
                  <c:v>0.37456628556790789</c:v>
                </c:pt>
                <c:pt idx="3">
                  <c:v>0.24570697614129539</c:v>
                </c:pt>
                <c:pt idx="4">
                  <c:v>0.32363098457136774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36-43EC-8E1D-9C2CB5E8362B}"/>
            </c:ext>
          </c:extLst>
        </c:ser>
        <c:ser>
          <c:idx val="2"/>
          <c:order val="2"/>
          <c:tx>
            <c:strRef>
              <c:f>'Finanse samorządowe (II)'!$B$69</c:f>
              <c:strCache>
                <c:ptCount val="1"/>
                <c:pt idx="0">
                  <c:v>Subwencje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'Finanse samorządowe (II)'!$C$66:$G$66</c:f>
              <c:strCache>
                <c:ptCount val="5"/>
                <c:pt idx="0">
                  <c:v>Alwernia</c:v>
                </c:pt>
                <c:pt idx="1">
                  <c:v>Babice</c:v>
                </c:pt>
                <c:pt idx="2">
                  <c:v>Przeciszów</c:v>
                </c:pt>
                <c:pt idx="3">
                  <c:v>Zator</c:v>
                </c:pt>
                <c:pt idx="4">
                  <c:v>Spytkowice</c:v>
                </c:pt>
              </c:strCache>
            </c:strRef>
          </c:cat>
          <c:val>
            <c:numRef>
              <c:f>'Finanse samorządowe (II)'!$C$69:$G$69</c:f>
              <c:numCache>
                <c:formatCode>0.0%</c:formatCode>
                <c:ptCount val="5"/>
                <c:pt idx="0">
                  <c:v>0.18711271917493305</c:v>
                </c:pt>
                <c:pt idx="1">
                  <c:v>0.20721052122733724</c:v>
                </c:pt>
                <c:pt idx="2">
                  <c:v>0.22105078564372196</c:v>
                </c:pt>
                <c:pt idx="3">
                  <c:v>0.18585223204267673</c:v>
                </c:pt>
                <c:pt idx="4">
                  <c:v>0.2418678242613001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36-43EC-8E1D-9C2CB5E836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1406160"/>
        <c:axId val="711412816"/>
      </c:barChart>
      <c:catAx>
        <c:axId val="711406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11412816"/>
        <c:crosses val="autoZero"/>
        <c:auto val="1"/>
        <c:lblAlgn val="ctr"/>
        <c:lblOffset val="100"/>
        <c:noMultiLvlLbl val="0"/>
      </c:catAx>
      <c:valAx>
        <c:axId val="7114128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11406160"/>
        <c:crosses val="autoZero"/>
        <c:crossBetween val="between"/>
        <c:majorUnit val="0.2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'Finanse samorządowe (III)'!$D$350</c:f>
              <c:strCache>
                <c:ptCount val="1"/>
                <c:pt idx="0">
                  <c:v>Transport i łączność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'Finanse samorządowe (III)'!$E$349:$I$349</c:f>
              <c:strCache>
                <c:ptCount val="5"/>
                <c:pt idx="0">
                  <c:v>Alwernia</c:v>
                </c:pt>
                <c:pt idx="1">
                  <c:v>Babice</c:v>
                </c:pt>
                <c:pt idx="2">
                  <c:v>Przeciszów</c:v>
                </c:pt>
                <c:pt idx="3">
                  <c:v>Zator</c:v>
                </c:pt>
                <c:pt idx="4">
                  <c:v>Spytkowice</c:v>
                </c:pt>
              </c:strCache>
              <c:extLst/>
            </c:strRef>
          </c:cat>
          <c:val>
            <c:numRef>
              <c:f>'Finanse samorządowe (III)'!$E$350:$I$350</c:f>
              <c:numCache>
                <c:formatCode>0.0%</c:formatCode>
                <c:ptCount val="5"/>
                <c:pt idx="0">
                  <c:v>8.4452509693652686E-2</c:v>
                </c:pt>
                <c:pt idx="1">
                  <c:v>3.9469045844023103E-2</c:v>
                </c:pt>
                <c:pt idx="2">
                  <c:v>0.11752110057242444</c:v>
                </c:pt>
                <c:pt idx="3">
                  <c:v>0.11108202751165407</c:v>
                </c:pt>
                <c:pt idx="4">
                  <c:v>3.2059725689510939E-2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A30-4D7B-AA7F-DB02DBEE50F6}"/>
            </c:ext>
          </c:extLst>
        </c:ser>
        <c:ser>
          <c:idx val="1"/>
          <c:order val="1"/>
          <c:tx>
            <c:strRef>
              <c:f>'Finanse samorządowe (III)'!$D$351</c:f>
              <c:strCache>
                <c:ptCount val="1"/>
                <c:pt idx="0">
                  <c:v>Administracja publiczna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'Finanse samorządowe (III)'!$E$349:$I$349</c:f>
              <c:strCache>
                <c:ptCount val="5"/>
                <c:pt idx="0">
                  <c:v>Alwernia</c:v>
                </c:pt>
                <c:pt idx="1">
                  <c:v>Babice</c:v>
                </c:pt>
                <c:pt idx="2">
                  <c:v>Przeciszów</c:v>
                </c:pt>
                <c:pt idx="3">
                  <c:v>Zator</c:v>
                </c:pt>
                <c:pt idx="4">
                  <c:v>Spytkowice</c:v>
                </c:pt>
              </c:strCache>
              <c:extLst/>
            </c:strRef>
          </c:cat>
          <c:val>
            <c:numRef>
              <c:f>'Finanse samorządowe (III)'!$E$351:$I$351</c:f>
              <c:numCache>
                <c:formatCode>0.0%</c:formatCode>
                <c:ptCount val="5"/>
                <c:pt idx="0">
                  <c:v>0.10368412812459392</c:v>
                </c:pt>
                <c:pt idx="1">
                  <c:v>0.11255887389398139</c:v>
                </c:pt>
                <c:pt idx="2">
                  <c:v>5.5347532906404387E-2</c:v>
                </c:pt>
                <c:pt idx="3">
                  <c:v>7.7923424709986977E-2</c:v>
                </c:pt>
                <c:pt idx="4">
                  <c:v>9.7072041331659822E-2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9A30-4D7B-AA7F-DB02DBEE50F6}"/>
            </c:ext>
          </c:extLst>
        </c:ser>
        <c:ser>
          <c:idx val="2"/>
          <c:order val="2"/>
          <c:tx>
            <c:strRef>
              <c:f>'Finanse samorządowe (III)'!$D$352</c:f>
              <c:strCache>
                <c:ptCount val="1"/>
                <c:pt idx="0">
                  <c:v>Oświata i wychowanie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'Finanse samorządowe (III)'!$E$349:$I$349</c:f>
              <c:strCache>
                <c:ptCount val="5"/>
                <c:pt idx="0">
                  <c:v>Alwernia</c:v>
                </c:pt>
                <c:pt idx="1">
                  <c:v>Babice</c:v>
                </c:pt>
                <c:pt idx="2">
                  <c:v>Przeciszów</c:v>
                </c:pt>
                <c:pt idx="3">
                  <c:v>Zator</c:v>
                </c:pt>
                <c:pt idx="4">
                  <c:v>Spytkowice</c:v>
                </c:pt>
              </c:strCache>
              <c:extLst/>
            </c:strRef>
          </c:cat>
          <c:val>
            <c:numRef>
              <c:f>'Finanse samorządowe (III)'!$E$352:$I$352</c:f>
              <c:numCache>
                <c:formatCode>0.0%</c:formatCode>
                <c:ptCount val="5"/>
                <c:pt idx="0">
                  <c:v>0.34438151824911373</c:v>
                </c:pt>
                <c:pt idx="1">
                  <c:v>0.27853371199351951</c:v>
                </c:pt>
                <c:pt idx="2">
                  <c:v>0.23115704337135437</c:v>
                </c:pt>
                <c:pt idx="3">
                  <c:v>0.30891856472066975</c:v>
                </c:pt>
                <c:pt idx="4">
                  <c:v>0.28630161208283089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9A30-4D7B-AA7F-DB02DBEE50F6}"/>
            </c:ext>
          </c:extLst>
        </c:ser>
        <c:ser>
          <c:idx val="3"/>
          <c:order val="3"/>
          <c:tx>
            <c:strRef>
              <c:f>'Finanse samorządowe (III)'!$D$353</c:f>
              <c:strCache>
                <c:ptCount val="1"/>
                <c:pt idx="0">
                  <c:v>Pomoc społeczna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'Finanse samorządowe (III)'!$E$349:$I$349</c:f>
              <c:strCache>
                <c:ptCount val="5"/>
                <c:pt idx="0">
                  <c:v>Alwernia</c:v>
                </c:pt>
                <c:pt idx="1">
                  <c:v>Babice</c:v>
                </c:pt>
                <c:pt idx="2">
                  <c:v>Przeciszów</c:v>
                </c:pt>
                <c:pt idx="3">
                  <c:v>Zator</c:v>
                </c:pt>
                <c:pt idx="4">
                  <c:v>Spytkowice</c:v>
                </c:pt>
              </c:strCache>
              <c:extLst/>
            </c:strRef>
          </c:cat>
          <c:val>
            <c:numRef>
              <c:f>'Finanse samorządowe (III)'!$E$353:$I$353</c:f>
              <c:numCache>
                <c:formatCode>0.0%</c:formatCode>
                <c:ptCount val="5"/>
                <c:pt idx="0">
                  <c:v>4.1016005586408673E-2</c:v>
                </c:pt>
                <c:pt idx="1">
                  <c:v>5.2067872022963896E-2</c:v>
                </c:pt>
                <c:pt idx="2">
                  <c:v>3.0432488675822416E-2</c:v>
                </c:pt>
                <c:pt idx="3">
                  <c:v>2.8252292828860683E-2</c:v>
                </c:pt>
                <c:pt idx="4">
                  <c:v>2.9291801475436131E-2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9A30-4D7B-AA7F-DB02DBEE50F6}"/>
            </c:ext>
          </c:extLst>
        </c:ser>
        <c:ser>
          <c:idx val="4"/>
          <c:order val="4"/>
          <c:tx>
            <c:strRef>
              <c:f>'Finanse samorządowe (III)'!$D$354</c:f>
              <c:strCache>
                <c:ptCount val="1"/>
                <c:pt idx="0">
                  <c:v>Rodzina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'Finanse samorządowe (III)'!$E$349:$I$349</c:f>
              <c:strCache>
                <c:ptCount val="5"/>
                <c:pt idx="0">
                  <c:v>Alwernia</c:v>
                </c:pt>
                <c:pt idx="1">
                  <c:v>Babice</c:v>
                </c:pt>
                <c:pt idx="2">
                  <c:v>Przeciszów</c:v>
                </c:pt>
                <c:pt idx="3">
                  <c:v>Zator</c:v>
                </c:pt>
                <c:pt idx="4">
                  <c:v>Spytkowice</c:v>
                </c:pt>
              </c:strCache>
              <c:extLst/>
            </c:strRef>
          </c:cat>
          <c:val>
            <c:numRef>
              <c:f>'Finanse samorządowe (III)'!$E$354:$I$354</c:f>
              <c:numCache>
                <c:formatCode>0.0%</c:formatCode>
                <c:ptCount val="5"/>
                <c:pt idx="0">
                  <c:v>0.27812619795298549</c:v>
                </c:pt>
                <c:pt idx="1">
                  <c:v>0.27077960476656793</c:v>
                </c:pt>
                <c:pt idx="2">
                  <c:v>0.21904837290951998</c:v>
                </c:pt>
                <c:pt idx="3">
                  <c:v>0.24007676975921463</c:v>
                </c:pt>
                <c:pt idx="4">
                  <c:v>0.35116088299327342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9A30-4D7B-AA7F-DB02DBEE50F6}"/>
            </c:ext>
          </c:extLst>
        </c:ser>
        <c:ser>
          <c:idx val="5"/>
          <c:order val="5"/>
          <c:tx>
            <c:strRef>
              <c:f>'Finanse samorządowe (III)'!$D$355</c:f>
              <c:strCache>
                <c:ptCount val="1"/>
                <c:pt idx="0">
                  <c:v>Gosp. komunalna i ochrona środ.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'Finanse samorządowe (III)'!$E$349:$I$349</c:f>
              <c:strCache>
                <c:ptCount val="5"/>
                <c:pt idx="0">
                  <c:v>Alwernia</c:v>
                </c:pt>
                <c:pt idx="1">
                  <c:v>Babice</c:v>
                </c:pt>
                <c:pt idx="2">
                  <c:v>Przeciszów</c:v>
                </c:pt>
                <c:pt idx="3">
                  <c:v>Zator</c:v>
                </c:pt>
                <c:pt idx="4">
                  <c:v>Spytkowice</c:v>
                </c:pt>
              </c:strCache>
              <c:extLst/>
            </c:strRef>
          </c:cat>
          <c:val>
            <c:numRef>
              <c:f>'Finanse samorządowe (III)'!$E$355:$I$355</c:f>
              <c:numCache>
                <c:formatCode>0.0%</c:formatCode>
                <c:ptCount val="5"/>
                <c:pt idx="0">
                  <c:v>8.7258371190233386E-2</c:v>
                </c:pt>
                <c:pt idx="1">
                  <c:v>0.15772693089160228</c:v>
                </c:pt>
                <c:pt idx="2">
                  <c:v>0.29313174247112195</c:v>
                </c:pt>
                <c:pt idx="3">
                  <c:v>0.12644699073775259</c:v>
                </c:pt>
                <c:pt idx="4">
                  <c:v>9.4236788362977997E-2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9A30-4D7B-AA7F-DB02DBEE50F6}"/>
            </c:ext>
          </c:extLst>
        </c:ser>
        <c:ser>
          <c:idx val="6"/>
          <c:order val="6"/>
          <c:tx>
            <c:strRef>
              <c:f>'Finanse samorządowe (III)'!$D$356</c:f>
              <c:strCache>
                <c:ptCount val="1"/>
                <c:pt idx="0">
                  <c:v>Pozostałe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'Finanse samorządowe (III)'!$E$349:$I$349</c:f>
              <c:strCache>
                <c:ptCount val="5"/>
                <c:pt idx="0">
                  <c:v>Alwernia</c:v>
                </c:pt>
                <c:pt idx="1">
                  <c:v>Babice</c:v>
                </c:pt>
                <c:pt idx="2">
                  <c:v>Przeciszów</c:v>
                </c:pt>
                <c:pt idx="3">
                  <c:v>Zator</c:v>
                </c:pt>
                <c:pt idx="4">
                  <c:v>Spytkowice</c:v>
                </c:pt>
              </c:strCache>
              <c:extLst/>
            </c:strRef>
          </c:cat>
          <c:val>
            <c:numRef>
              <c:f>'Finanse samorządowe (III)'!$E$356:$I$356</c:f>
              <c:numCache>
                <c:formatCode>0.0%</c:formatCode>
                <c:ptCount val="5"/>
                <c:pt idx="0">
                  <c:v>6.1081269203012149E-2</c:v>
                </c:pt>
                <c:pt idx="1">
                  <c:v>8.8863960587341917E-2</c:v>
                </c:pt>
                <c:pt idx="2">
                  <c:v>5.3361719093352522E-2</c:v>
                </c:pt>
                <c:pt idx="3">
                  <c:v>0.1072999297318612</c:v>
                </c:pt>
                <c:pt idx="4">
                  <c:v>0.10987714806431081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9A30-4D7B-AA7F-DB02DBEE50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6098239"/>
        <c:axId val="1646096991"/>
      </c:barChart>
      <c:catAx>
        <c:axId val="16460982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46096991"/>
        <c:crosses val="autoZero"/>
        <c:auto val="1"/>
        <c:lblAlgn val="ctr"/>
        <c:lblOffset val="100"/>
        <c:noMultiLvlLbl val="0"/>
      </c:catAx>
      <c:valAx>
        <c:axId val="1646096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46098239"/>
        <c:crosses val="autoZero"/>
        <c:crossBetween val="between"/>
        <c:majorUnit val="0.2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980109104009057E-2"/>
          <c:y val="0.77950525108664204"/>
          <c:w val="0.917027313115096"/>
          <c:h val="0.21617151941610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'Ludność (GUS)'!$K$25</c:f>
              <c:strCache>
                <c:ptCount val="1"/>
                <c:pt idx="0">
                  <c:v>wiek przedprodukcyjny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'Ludność (GUS)'!$L$24:$P$24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'Ludność (GUS)'!$L$25:$P$25</c:f>
              <c:numCache>
                <c:formatCode>0.0%</c:formatCode>
                <c:ptCount val="5"/>
                <c:pt idx="0">
                  <c:v>0.18091152815013406</c:v>
                </c:pt>
                <c:pt idx="1">
                  <c:v>0.18170089237716375</c:v>
                </c:pt>
                <c:pt idx="2">
                  <c:v>0.18434071843407185</c:v>
                </c:pt>
                <c:pt idx="3">
                  <c:v>0.18536009445100354</c:v>
                </c:pt>
                <c:pt idx="4">
                  <c:v>0.18806196511753873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3D-46C5-B175-A2D29B018478}"/>
            </c:ext>
          </c:extLst>
        </c:ser>
        <c:ser>
          <c:idx val="1"/>
          <c:order val="1"/>
          <c:tx>
            <c:strRef>
              <c:f>'Ludność (GUS)'!$K$26</c:f>
              <c:strCache>
                <c:ptCount val="1"/>
                <c:pt idx="0">
                  <c:v>wiek produkcyjny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'Ludność (GUS)'!$L$24:$P$24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'Ludność (GUS)'!$L$26:$P$26</c:f>
              <c:numCache>
                <c:formatCode>0.0%</c:formatCode>
                <c:ptCount val="5"/>
                <c:pt idx="0">
                  <c:v>0.63689008042895445</c:v>
                </c:pt>
                <c:pt idx="1">
                  <c:v>0.63208257176647675</c:v>
                </c:pt>
                <c:pt idx="2">
                  <c:v>0.6252957625295763</c:v>
                </c:pt>
                <c:pt idx="3">
                  <c:v>0.62058602554470321</c:v>
                </c:pt>
                <c:pt idx="4">
                  <c:v>0.61293467663308421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3D-46C5-B175-A2D29B018478}"/>
            </c:ext>
          </c:extLst>
        </c:ser>
        <c:ser>
          <c:idx val="2"/>
          <c:order val="2"/>
          <c:tx>
            <c:strRef>
              <c:f>'Ludność (GUS)'!$K$27</c:f>
              <c:strCache>
                <c:ptCount val="1"/>
                <c:pt idx="0">
                  <c:v>wiek poprodukcyjny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'Ludność (GUS)'!$L$24:$P$24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'Ludność (GUS)'!$L$27:$P$27</c:f>
              <c:numCache>
                <c:formatCode>0.0%</c:formatCode>
                <c:ptCount val="5"/>
                <c:pt idx="0">
                  <c:v>0.18219839142091152</c:v>
                </c:pt>
                <c:pt idx="1">
                  <c:v>0.18621653585635953</c:v>
                </c:pt>
                <c:pt idx="2">
                  <c:v>0.1903635190363519</c:v>
                </c:pt>
                <c:pt idx="3">
                  <c:v>0.19405388000429322</c:v>
                </c:pt>
                <c:pt idx="4">
                  <c:v>0.19900335824937709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3D-46C5-B175-A2D29B0184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28748672"/>
        <c:axId val="1228744928"/>
      </c:barChart>
      <c:catAx>
        <c:axId val="122874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28744928"/>
        <c:crosses val="autoZero"/>
        <c:auto val="1"/>
        <c:lblAlgn val="ctr"/>
        <c:lblOffset val="100"/>
        <c:noMultiLvlLbl val="0"/>
      </c:catAx>
      <c:valAx>
        <c:axId val="12287449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28748672"/>
        <c:crosses val="autoZero"/>
        <c:crossBetween val="between"/>
        <c:majorUnit val="0.2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'[1]Finanse samorządowe'!$C$87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'[1]Finanse samorządowe'!$B$88:$B$92</c:f>
              <c:strCache>
                <c:ptCount val="5"/>
                <c:pt idx="0">
                  <c:v>Alwernia</c:v>
                </c:pt>
                <c:pt idx="1">
                  <c:v>Babice</c:v>
                </c:pt>
                <c:pt idx="2">
                  <c:v>Przeciszów</c:v>
                </c:pt>
                <c:pt idx="3">
                  <c:v>Zator</c:v>
                </c:pt>
                <c:pt idx="4">
                  <c:v>Spytkowice</c:v>
                </c:pt>
              </c:strCache>
            </c:strRef>
          </c:cat>
          <c:val>
            <c:numRef>
              <c:f>'[1]Finanse samorządowe'!$C$88:$C$92</c:f>
              <c:numCache>
                <c:formatCode>General</c:formatCode>
                <c:ptCount val="5"/>
                <c:pt idx="0">
                  <c:v>0.123</c:v>
                </c:pt>
                <c:pt idx="1">
                  <c:v>0.17299999999999999</c:v>
                </c:pt>
                <c:pt idx="2">
                  <c:v>0.115</c:v>
                </c:pt>
                <c:pt idx="3">
                  <c:v>0.188</c:v>
                </c:pt>
                <c:pt idx="4">
                  <c:v>0.40899999999999997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6A-43E7-835D-B386821006E1}"/>
            </c:ext>
          </c:extLst>
        </c:ser>
        <c:ser>
          <c:idx val="1"/>
          <c:order val="1"/>
          <c:tx>
            <c:strRef>
              <c:f>'[1]Finanse samorządowe'!$D$87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'[1]Finanse samorządowe'!$B$88:$B$92</c:f>
              <c:strCache>
                <c:ptCount val="5"/>
                <c:pt idx="0">
                  <c:v>Alwernia</c:v>
                </c:pt>
                <c:pt idx="1">
                  <c:v>Babice</c:v>
                </c:pt>
                <c:pt idx="2">
                  <c:v>Przeciszów</c:v>
                </c:pt>
                <c:pt idx="3">
                  <c:v>Zator</c:v>
                </c:pt>
                <c:pt idx="4">
                  <c:v>Spytkowice</c:v>
                </c:pt>
              </c:strCache>
            </c:strRef>
          </c:cat>
          <c:val>
            <c:numRef>
              <c:f>'[1]Finanse samorządowe'!$D$88:$D$92</c:f>
              <c:numCache>
                <c:formatCode>General</c:formatCode>
                <c:ptCount val="5"/>
                <c:pt idx="0">
                  <c:v>8.2600000000000007E-2</c:v>
                </c:pt>
                <c:pt idx="1">
                  <c:v>0.14410000000000001</c:v>
                </c:pt>
                <c:pt idx="2">
                  <c:v>0.12559999999999999</c:v>
                </c:pt>
                <c:pt idx="3">
                  <c:v>0.18709999999999999</c:v>
                </c:pt>
                <c:pt idx="4">
                  <c:v>0.39169999999999999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6A-43E7-835D-B386821006E1}"/>
            </c:ext>
          </c:extLst>
        </c:ser>
        <c:ser>
          <c:idx val="2"/>
          <c:order val="2"/>
          <c:tx>
            <c:strRef>
              <c:f>'[1]Finanse samorządowe'!$E$87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E861FC30-3177-4238-AD08-01107841A297}" type="CELLRANGE">
                      <a:rPr lang="en-US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2D6A-43E7-835D-B386821006E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EA24533C-12F1-4FB7-A385-080D359ADD68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2D6A-43E7-835D-B386821006E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B615C06D-4B7F-477E-BE2C-177298C2C3CB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D6A-43E7-835D-B386821006E1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0E2D749E-918C-4734-B90B-E88D91056522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2D6A-43E7-835D-B386821006E1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DFD74C07-BF11-4776-B0A7-21DE10A6B493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2D6A-43E7-835D-B386821006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'[1]Finanse samorządowe'!$B$88:$B$92</c:f>
              <c:strCache>
                <c:ptCount val="5"/>
                <c:pt idx="0">
                  <c:v>Alwernia</c:v>
                </c:pt>
                <c:pt idx="1">
                  <c:v>Babice</c:v>
                </c:pt>
                <c:pt idx="2">
                  <c:v>Przeciszów</c:v>
                </c:pt>
                <c:pt idx="3">
                  <c:v>Zator</c:v>
                </c:pt>
                <c:pt idx="4">
                  <c:v>Spytkowice</c:v>
                </c:pt>
              </c:strCache>
            </c:strRef>
          </c:cat>
          <c:val>
            <c:numRef>
              <c:f>'[1]Finanse samorządowe'!$E$88:$E$92</c:f>
              <c:numCache>
                <c:formatCode>General</c:formatCode>
                <c:ptCount val="5"/>
                <c:pt idx="0">
                  <c:v>0.1419</c:v>
                </c:pt>
                <c:pt idx="1">
                  <c:v>9.4500000000000001E-2</c:v>
                </c:pt>
                <c:pt idx="2">
                  <c:v>0.17860000000000001</c:v>
                </c:pt>
                <c:pt idx="3">
                  <c:v>0.1958</c:v>
                </c:pt>
                <c:pt idx="4">
                  <c:v>0.30209999999999998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'Finanse samorządowe'!$E$91:$E$95</c15:f>
                <c15:dlblRangeCache>
                  <c:ptCount val="5"/>
                  <c:pt idx="0">
                    <c:v>14,19%</c:v>
                  </c:pt>
                  <c:pt idx="1">
                    <c:v>9,45%</c:v>
                  </c:pt>
                  <c:pt idx="2">
                    <c:v>17,86%</c:v>
                  </c:pt>
                  <c:pt idx="3">
                    <c:v>19,58%</c:v>
                  </c:pt>
                  <c:pt idx="4">
                    <c:v>30,21%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2D6A-43E7-835D-B386821006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392475360"/>
        <c:axId val="387836992"/>
      </c:barChart>
      <c:catAx>
        <c:axId val="392475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87836992"/>
        <c:crosses val="autoZero"/>
        <c:auto val="1"/>
        <c:lblAlgn val="ctr"/>
        <c:lblOffset val="100"/>
        <c:noMultiLvlLbl val="0"/>
      </c:catAx>
      <c:valAx>
        <c:axId val="38783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92475360"/>
        <c:crosses val="autoZero"/>
        <c:crossBetween val="between"/>
        <c:majorUnit val="0.1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'Ludność (GUS)'!$AH$18</c:f>
              <c:strCache>
                <c:ptCount val="1"/>
                <c:pt idx="0">
                  <c:v>wiek przedprodukcyjny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'Ludność (GUS)'!$AF$6:$AF$12</c:f>
              <c:strCache>
                <c:ptCount val="7"/>
                <c:pt idx="0">
                  <c:v>MAŁOPOLSKIE</c:v>
                </c:pt>
                <c:pt idx="1">
                  <c:v>Powiat oświęcimski</c:v>
                </c:pt>
                <c:pt idx="2">
                  <c:v>Alwernia</c:v>
                </c:pt>
                <c:pt idx="3">
                  <c:v>Babice</c:v>
                </c:pt>
                <c:pt idx="4">
                  <c:v>Przeciszów</c:v>
                </c:pt>
                <c:pt idx="5">
                  <c:v>Zator</c:v>
                </c:pt>
                <c:pt idx="6">
                  <c:v>Spytkowice</c:v>
                </c:pt>
              </c:strCache>
            </c:strRef>
          </c:cat>
          <c:val>
            <c:numRef>
              <c:f>'Ludność (GUS)'!$AG$6:$AG$12</c:f>
              <c:numCache>
                <c:formatCode>0.0%</c:formatCode>
                <c:ptCount val="7"/>
                <c:pt idx="0">
                  <c:v>0.19106561292219978</c:v>
                </c:pt>
                <c:pt idx="1">
                  <c:v>0.17734319228225062</c:v>
                </c:pt>
                <c:pt idx="2">
                  <c:v>0.16861489191353082</c:v>
                </c:pt>
                <c:pt idx="3">
                  <c:v>0.16347424042272127</c:v>
                </c:pt>
                <c:pt idx="4">
                  <c:v>0.18622941089182371</c:v>
                </c:pt>
                <c:pt idx="5">
                  <c:v>0.18806196511753873</c:v>
                </c:pt>
                <c:pt idx="6">
                  <c:v>0.20287044220325834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7B-4CE2-A847-4E9D48DB5FE0}"/>
            </c:ext>
          </c:extLst>
        </c:ser>
        <c:ser>
          <c:idx val="1"/>
          <c:order val="1"/>
          <c:tx>
            <c:strRef>
              <c:f>'Ludność (GUS)'!$AH$19</c:f>
              <c:strCache>
                <c:ptCount val="1"/>
                <c:pt idx="0">
                  <c:v>wiek produkcyjny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'Ludność (GUS)'!$AF$6:$AF$12</c:f>
              <c:strCache>
                <c:ptCount val="7"/>
                <c:pt idx="0">
                  <c:v>MAŁOPOLSKIE</c:v>
                </c:pt>
                <c:pt idx="1">
                  <c:v>Powiat oświęcimski</c:v>
                </c:pt>
                <c:pt idx="2">
                  <c:v>Alwernia</c:v>
                </c:pt>
                <c:pt idx="3">
                  <c:v>Babice</c:v>
                </c:pt>
                <c:pt idx="4">
                  <c:v>Przeciszów</c:v>
                </c:pt>
                <c:pt idx="5">
                  <c:v>Zator</c:v>
                </c:pt>
                <c:pt idx="6">
                  <c:v>Spytkowice</c:v>
                </c:pt>
              </c:strCache>
            </c:strRef>
          </c:cat>
          <c:val>
            <c:numRef>
              <c:f>'Ludność (GUS)'!$AH$6:$AH$12</c:f>
              <c:numCache>
                <c:formatCode>0.0%</c:formatCode>
                <c:ptCount val="7"/>
                <c:pt idx="0">
                  <c:v>0.60166647069983037</c:v>
                </c:pt>
                <c:pt idx="1">
                  <c:v>0.59390779830633911</c:v>
                </c:pt>
                <c:pt idx="2">
                  <c:v>0.61401120896717376</c:v>
                </c:pt>
                <c:pt idx="3">
                  <c:v>0.6181197710259797</c:v>
                </c:pt>
                <c:pt idx="4">
                  <c:v>0.60112776376316956</c:v>
                </c:pt>
                <c:pt idx="5">
                  <c:v>0.61293467663308421</c:v>
                </c:pt>
                <c:pt idx="6">
                  <c:v>0.62693948797517451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7B-4CE2-A847-4E9D48DB5FE0}"/>
            </c:ext>
          </c:extLst>
        </c:ser>
        <c:ser>
          <c:idx val="2"/>
          <c:order val="2"/>
          <c:tx>
            <c:strRef>
              <c:f>'Ludność (GUS)'!$AH$20</c:f>
              <c:strCache>
                <c:ptCount val="1"/>
                <c:pt idx="0">
                  <c:v>wiek poprodukcyjny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'Ludność (GUS)'!$AF$6:$AF$12</c:f>
              <c:strCache>
                <c:ptCount val="7"/>
                <c:pt idx="0">
                  <c:v>MAŁOPOLSKIE</c:v>
                </c:pt>
                <c:pt idx="1">
                  <c:v>Powiat oświęcimski</c:v>
                </c:pt>
                <c:pt idx="2">
                  <c:v>Alwernia</c:v>
                </c:pt>
                <c:pt idx="3">
                  <c:v>Babice</c:v>
                </c:pt>
                <c:pt idx="4">
                  <c:v>Przeciszów</c:v>
                </c:pt>
                <c:pt idx="5">
                  <c:v>Zator</c:v>
                </c:pt>
                <c:pt idx="6">
                  <c:v>Spytkowice</c:v>
                </c:pt>
              </c:strCache>
            </c:strRef>
          </c:cat>
          <c:val>
            <c:numRef>
              <c:f>'Ludność (GUS)'!$AI$6:$AI$12</c:f>
              <c:numCache>
                <c:formatCode>0.0%</c:formatCode>
                <c:ptCount val="7"/>
                <c:pt idx="0">
                  <c:v>0.20726791637796987</c:v>
                </c:pt>
                <c:pt idx="1">
                  <c:v>0.22874900941141027</c:v>
                </c:pt>
                <c:pt idx="2">
                  <c:v>0.21737389911929544</c:v>
                </c:pt>
                <c:pt idx="3">
                  <c:v>0.21840598855129897</c:v>
                </c:pt>
                <c:pt idx="4">
                  <c:v>0.21264282534500667</c:v>
                </c:pt>
                <c:pt idx="5">
                  <c:v>0.19900335824937709</c:v>
                </c:pt>
                <c:pt idx="6">
                  <c:v>0.17019006982156712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7B-4CE2-A847-4E9D48DB5F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64728256"/>
        <c:axId val="1164722848"/>
      </c:barChart>
      <c:catAx>
        <c:axId val="1164728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64722848"/>
        <c:crosses val="autoZero"/>
        <c:auto val="1"/>
        <c:lblAlgn val="ctr"/>
        <c:lblOffset val="100"/>
        <c:noMultiLvlLbl val="0"/>
      </c:catAx>
      <c:valAx>
        <c:axId val="11647228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64728256"/>
        <c:crosses val="autoZero"/>
        <c:crossBetween val="between"/>
        <c:majorUnit val="0.2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'Ludność (GUS)'!$B$49</c:f>
              <c:strCache>
                <c:ptCount val="1"/>
                <c:pt idx="0">
                  <c:v>MAŁOPOLSKIE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'Ludność (GUS)'!$C$47:$G$47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'Ludność (GUS)'!$C$49:$G$49</c:f>
              <c:numCache>
                <c:formatCode>#,##0.00</c:formatCode>
                <c:ptCount val="5"/>
                <c:pt idx="0">
                  <c:v>1.66</c:v>
                </c:pt>
                <c:pt idx="1">
                  <c:v>1.86</c:v>
                </c:pt>
                <c:pt idx="2">
                  <c:v>1.59</c:v>
                </c:pt>
                <c:pt idx="3">
                  <c:v>1.1599999999999999</c:v>
                </c:pt>
                <c:pt idx="4">
                  <c:v>-1.01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52-4CF1-AEAC-A2A9AD0F3ED5}"/>
            </c:ext>
          </c:extLst>
        </c:ser>
        <c:ser>
          <c:idx val="1"/>
          <c:order val="1"/>
          <c:tx>
            <c:strRef>
              <c:f>'Ludność (GUS)'!$B$50</c:f>
              <c:strCache>
                <c:ptCount val="1"/>
                <c:pt idx="0">
                  <c:v>Powiat oświęcimski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'Ludność (GUS)'!$C$47:$G$47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'Ludność (GUS)'!$C$50:$G$50</c:f>
              <c:numCache>
                <c:formatCode>#,##0.00</c:formatCode>
                <c:ptCount val="5"/>
                <c:pt idx="0">
                  <c:v>-0.21</c:v>
                </c:pt>
                <c:pt idx="1">
                  <c:v>-0.63</c:v>
                </c:pt>
                <c:pt idx="2">
                  <c:v>-1.62</c:v>
                </c:pt>
                <c:pt idx="3">
                  <c:v>-1.1499999999999999</c:v>
                </c:pt>
                <c:pt idx="4">
                  <c:v>-4.3600000000000003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52-4CF1-AEAC-A2A9AD0F3ED5}"/>
            </c:ext>
          </c:extLst>
        </c:ser>
        <c:ser>
          <c:idx val="2"/>
          <c:order val="2"/>
          <c:tx>
            <c:strRef>
              <c:f>'Ludność (GUS)'!$B$54</c:f>
              <c:strCache>
                <c:ptCount val="1"/>
                <c:pt idx="0">
                  <c:v>Zator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'Ludność (GUS)'!$C$47:$G$47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'Ludność (GUS)'!$C$54:$G$54</c:f>
              <c:numCache>
                <c:formatCode>#,##0.00</c:formatCode>
                <c:ptCount val="5"/>
                <c:pt idx="0">
                  <c:v>0</c:v>
                </c:pt>
                <c:pt idx="1">
                  <c:v>1.72</c:v>
                </c:pt>
                <c:pt idx="2">
                  <c:v>2.58</c:v>
                </c:pt>
                <c:pt idx="3">
                  <c:v>-0.11</c:v>
                </c:pt>
                <c:pt idx="4">
                  <c:v>-1.72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F52-4CF1-AEAC-A2A9AD0F3E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8895424"/>
        <c:axId val="398897920"/>
      </c:lineChart>
      <c:catAx>
        <c:axId val="398895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98897920"/>
        <c:crosses val="autoZero"/>
        <c:auto val="1"/>
        <c:lblAlgn val="ctr"/>
        <c:lblOffset val="100"/>
        <c:noMultiLvlLbl val="0"/>
      </c:catAx>
      <c:valAx>
        <c:axId val="398897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98895424"/>
        <c:crosses val="autoZero"/>
        <c:crossBetween val="between"/>
        <c:majorUnit val="2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'Ludność (GUS)'!$B$63</c:f>
              <c:strCache>
                <c:ptCount val="1"/>
                <c:pt idx="0">
                  <c:v>MAŁOPOLSKIE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'Ludność (GUS)'!$M$61:$Q$61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'Ludność (GUS)'!$M$63:$Q$63</c:f>
              <c:numCache>
                <c:formatCode>#,##0.00</c:formatCode>
                <c:ptCount val="5"/>
                <c:pt idx="0">
                  <c:v>1.0900000000000001</c:v>
                </c:pt>
                <c:pt idx="1">
                  <c:v>1.21</c:v>
                </c:pt>
                <c:pt idx="2">
                  <c:v>1.63</c:v>
                </c:pt>
                <c:pt idx="3">
                  <c:v>2.02</c:v>
                </c:pt>
                <c:pt idx="4">
                  <c:v>1.17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16-4377-8A9C-EE9D9E75C417}"/>
            </c:ext>
          </c:extLst>
        </c:ser>
        <c:ser>
          <c:idx val="1"/>
          <c:order val="1"/>
          <c:tx>
            <c:strRef>
              <c:f>'Ludność (GUS)'!$B$64</c:f>
              <c:strCache>
                <c:ptCount val="1"/>
                <c:pt idx="0">
                  <c:v>Powiat oświęcimski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'Ludność (GUS)'!$M$61:$Q$61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'Ludność (GUS)'!$M$64:$Q$64</c:f>
              <c:numCache>
                <c:formatCode>#,##0.00</c:formatCode>
                <c:ptCount val="5"/>
                <c:pt idx="0">
                  <c:v>-0.63</c:v>
                </c:pt>
                <c:pt idx="1">
                  <c:v>-1.1599999999999999</c:v>
                </c:pt>
                <c:pt idx="2">
                  <c:v>-1.49</c:v>
                </c:pt>
                <c:pt idx="3">
                  <c:v>-0.61</c:v>
                </c:pt>
                <c:pt idx="4">
                  <c:v>-1.07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16-4377-8A9C-EE9D9E75C417}"/>
            </c:ext>
          </c:extLst>
        </c:ser>
        <c:ser>
          <c:idx val="2"/>
          <c:order val="2"/>
          <c:tx>
            <c:strRef>
              <c:f>'Ludność (GUS)'!$B$68</c:f>
              <c:strCache>
                <c:ptCount val="1"/>
                <c:pt idx="0">
                  <c:v>Zator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'Ludność (GUS)'!$M$61:$Q$61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'Ludność (GUS)'!$M$68:$Q$68</c:f>
              <c:numCache>
                <c:formatCode>#,##0.00</c:formatCode>
                <c:ptCount val="5"/>
                <c:pt idx="0">
                  <c:v>-1.18</c:v>
                </c:pt>
                <c:pt idx="1">
                  <c:v>-2.79</c:v>
                </c:pt>
                <c:pt idx="2">
                  <c:v>-1.4</c:v>
                </c:pt>
                <c:pt idx="3">
                  <c:v>-0.75</c:v>
                </c:pt>
                <c:pt idx="4">
                  <c:v>-6.89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316-4377-8A9C-EE9D9E75C4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4447504"/>
        <c:axId val="834379200"/>
      </c:lineChart>
      <c:catAx>
        <c:axId val="2134447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34379200"/>
        <c:crosses val="autoZero"/>
        <c:auto val="1"/>
        <c:lblAlgn val="ctr"/>
        <c:lblOffset val="100"/>
        <c:noMultiLvlLbl val="0"/>
      </c:catAx>
      <c:valAx>
        <c:axId val="834379200"/>
        <c:scaling>
          <c:orientation val="minMax"/>
          <c:min val="-8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3444750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'Ludność (GUS)'!$O$80</c:f>
              <c:strCache>
                <c:ptCount val="1"/>
                <c:pt idx="0">
                  <c:v>Oświęcim (m.)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'Ludność (GUS)'!$P$79:$R$79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'Ludność (GUS)'!$P$80:$R$80</c:f>
              <c:numCache>
                <c:formatCode>0.0%</c:formatCode>
                <c:ptCount val="3"/>
                <c:pt idx="0">
                  <c:v>5.3527980535279802E-2</c:v>
                </c:pt>
                <c:pt idx="1">
                  <c:v>7.1428571428571425E-2</c:v>
                </c:pt>
                <c:pt idx="2">
                  <c:v>9.9783080260303691E-2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21-4203-8D85-47B57ABE27D9}"/>
            </c:ext>
          </c:extLst>
        </c:ser>
        <c:ser>
          <c:idx val="1"/>
          <c:order val="1"/>
          <c:tx>
            <c:strRef>
              <c:f>'Ludność (GUS)'!$O$81</c:f>
              <c:strCache>
                <c:ptCount val="1"/>
                <c:pt idx="0">
                  <c:v>Brzeszcze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'Ludność (GUS)'!$P$79:$R$79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'Ludność (GUS)'!$P$81:$R$81</c:f>
              <c:numCache>
                <c:formatCode>0.0%</c:formatCode>
                <c:ptCount val="3"/>
                <c:pt idx="0">
                  <c:v>0.10948905109489052</c:v>
                </c:pt>
                <c:pt idx="1">
                  <c:v>0.11666666666666667</c:v>
                </c:pt>
                <c:pt idx="2">
                  <c:v>0.12147505422993492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21-4203-8D85-47B57ABE27D9}"/>
            </c:ext>
          </c:extLst>
        </c:ser>
        <c:ser>
          <c:idx val="2"/>
          <c:order val="2"/>
          <c:tx>
            <c:strRef>
              <c:f>'Ludność (GUS)'!$O$82</c:f>
              <c:strCache>
                <c:ptCount val="1"/>
                <c:pt idx="0">
                  <c:v>Chełmek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'Ludność (GUS)'!$P$79:$R$79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'Ludność (GUS)'!$P$82:$R$82</c:f>
              <c:numCache>
                <c:formatCode>0.0%</c:formatCode>
                <c:ptCount val="3"/>
                <c:pt idx="0">
                  <c:v>7.5425790754257913E-2</c:v>
                </c:pt>
                <c:pt idx="1">
                  <c:v>5.4761904761904762E-2</c:v>
                </c:pt>
                <c:pt idx="2">
                  <c:v>4.7722342733188719E-2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21-4203-8D85-47B57ABE27D9}"/>
            </c:ext>
          </c:extLst>
        </c:ser>
        <c:ser>
          <c:idx val="3"/>
          <c:order val="3"/>
          <c:tx>
            <c:strRef>
              <c:f>'Ludność (GUS)'!$O$83</c:f>
              <c:strCache>
                <c:ptCount val="1"/>
                <c:pt idx="0">
                  <c:v>Kęty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'Ludność (GUS)'!$P$79:$R$79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'Ludność (GUS)'!$P$83:$R$83</c:f>
              <c:numCache>
                <c:formatCode>0.0%</c:formatCode>
                <c:ptCount val="3"/>
                <c:pt idx="0">
                  <c:v>0.36009732360097324</c:v>
                </c:pt>
                <c:pt idx="1">
                  <c:v>0.24047619047619048</c:v>
                </c:pt>
                <c:pt idx="2">
                  <c:v>0.27114967462039047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21-4203-8D85-47B57ABE27D9}"/>
            </c:ext>
          </c:extLst>
        </c:ser>
        <c:ser>
          <c:idx val="4"/>
          <c:order val="4"/>
          <c:tx>
            <c:strRef>
              <c:f>'Ludność (GUS)'!$O$84</c:f>
              <c:strCache>
                <c:ptCount val="1"/>
                <c:pt idx="0">
                  <c:v>Osiek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'Ludność (GUS)'!$P$79:$R$79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'Ludność (GUS)'!$P$84:$R$84</c:f>
              <c:numCache>
                <c:formatCode>0.0%</c:formatCode>
                <c:ptCount val="3"/>
                <c:pt idx="0">
                  <c:v>9.7323600973236016E-2</c:v>
                </c:pt>
                <c:pt idx="1">
                  <c:v>8.8095238095238101E-2</c:v>
                </c:pt>
                <c:pt idx="2">
                  <c:v>8.8937093275488072E-2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21-4203-8D85-47B57ABE27D9}"/>
            </c:ext>
          </c:extLst>
        </c:ser>
        <c:ser>
          <c:idx val="5"/>
          <c:order val="5"/>
          <c:tx>
            <c:strRef>
              <c:f>'Ludność (GUS)'!$O$85</c:f>
              <c:strCache>
                <c:ptCount val="1"/>
                <c:pt idx="0">
                  <c:v>Oświęcim (w.)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'Ludność (GUS)'!$P$79:$R$79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'Ludność (GUS)'!$P$85:$R$85</c:f>
              <c:numCache>
                <c:formatCode>0.0%</c:formatCode>
                <c:ptCount val="3"/>
                <c:pt idx="0">
                  <c:v>0.18978102189781021</c:v>
                </c:pt>
                <c:pt idx="1">
                  <c:v>0.23333333333333334</c:v>
                </c:pt>
                <c:pt idx="2">
                  <c:v>0.18655097613882862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B21-4203-8D85-47B57ABE27D9}"/>
            </c:ext>
          </c:extLst>
        </c:ser>
        <c:ser>
          <c:idx val="6"/>
          <c:order val="6"/>
          <c:tx>
            <c:strRef>
              <c:f>'Ludność (GUS)'!$O$86</c:f>
              <c:strCache>
                <c:ptCount val="1"/>
                <c:pt idx="0">
                  <c:v>Polanka Wielka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'Ludność (GUS)'!$P$79:$R$79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'Ludność (GUS)'!$P$86:$R$86</c:f>
              <c:numCache>
                <c:formatCode>0.0%</c:formatCode>
                <c:ptCount val="3"/>
                <c:pt idx="0">
                  <c:v>4.3795620437956206E-2</c:v>
                </c:pt>
                <c:pt idx="1">
                  <c:v>4.0476190476190478E-2</c:v>
                </c:pt>
                <c:pt idx="2">
                  <c:v>5.4229934924078092E-2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B21-4203-8D85-47B57ABE27D9}"/>
            </c:ext>
          </c:extLst>
        </c:ser>
        <c:ser>
          <c:idx val="7"/>
          <c:order val="7"/>
          <c:tx>
            <c:strRef>
              <c:f>'Ludność (GUS)'!$O$87</c:f>
              <c:strCache>
                <c:ptCount val="1"/>
                <c:pt idx="0">
                  <c:v>Przeciszów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'Ludność (GUS)'!$P$79:$R$79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'Ludność (GUS)'!$P$87:$R$87</c:f>
              <c:numCache>
                <c:formatCode>0.0%</c:formatCode>
                <c:ptCount val="3"/>
                <c:pt idx="0">
                  <c:v>2.4330900243309004E-2</c:v>
                </c:pt>
                <c:pt idx="1">
                  <c:v>4.0476190476190478E-2</c:v>
                </c:pt>
                <c:pt idx="2">
                  <c:v>5.8568329718004339E-2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B21-4203-8D85-47B57ABE27D9}"/>
            </c:ext>
          </c:extLst>
        </c:ser>
        <c:ser>
          <c:idx val="8"/>
          <c:order val="8"/>
          <c:tx>
            <c:strRef>
              <c:f>'Ludność (GUS)'!$O$88</c:f>
              <c:strCache>
                <c:ptCount val="1"/>
                <c:pt idx="0">
                  <c:v>Zator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'Ludność (GUS)'!$P$79:$R$79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'Ludność (GUS)'!$P$88:$R$88</c:f>
              <c:numCache>
                <c:formatCode>0.0%</c:formatCode>
                <c:ptCount val="3"/>
                <c:pt idx="0">
                  <c:v>4.6228710462287104E-2</c:v>
                </c:pt>
                <c:pt idx="1">
                  <c:v>0.11428571428571428</c:v>
                </c:pt>
                <c:pt idx="2">
                  <c:v>7.1583514099783085E-2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21-4203-8D85-47B57ABE27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70527360"/>
        <c:axId val="1370521952"/>
      </c:barChart>
      <c:catAx>
        <c:axId val="1370527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70521952"/>
        <c:crosses val="autoZero"/>
        <c:auto val="1"/>
        <c:lblAlgn val="ctr"/>
        <c:lblOffset val="100"/>
        <c:noMultiLvlLbl val="0"/>
      </c:catAx>
      <c:valAx>
        <c:axId val="1370521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70527360"/>
        <c:crosses val="autoZero"/>
        <c:crossBetween val="between"/>
        <c:majorUnit val="0.2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v>C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'Gospodarka (II)'!$E$53:$G$53</c:f>
              <c:strCache>
                <c:ptCount val="3"/>
                <c:pt idx="0">
                  <c:v>Małopolskie</c:v>
                </c:pt>
                <c:pt idx="1">
                  <c:v>Powiat oświęcimski</c:v>
                </c:pt>
                <c:pt idx="2">
                  <c:v>Zator</c:v>
                </c:pt>
              </c:strCache>
            </c:strRef>
          </c:cat>
          <c:val>
            <c:numRef>
              <c:f>'Gospodarka (II)'!$E$54:$G$54</c:f>
              <c:numCache>
                <c:formatCode>0.0%</c:formatCode>
                <c:ptCount val="3"/>
                <c:pt idx="0">
                  <c:v>9.009490835221648E-2</c:v>
                </c:pt>
                <c:pt idx="1">
                  <c:v>9.9061522419186657E-2</c:v>
                </c:pt>
                <c:pt idx="2">
                  <c:v>0.10532407407407407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6C-4A6A-9424-52210198AF17}"/>
            </c:ext>
          </c:extLst>
        </c:ser>
        <c:ser>
          <c:idx val="1"/>
          <c:order val="1"/>
          <c:tx>
            <c:v>F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'Gospodarka (II)'!$E$53:$G$53</c:f>
              <c:strCache>
                <c:ptCount val="3"/>
                <c:pt idx="0">
                  <c:v>Małopolskie</c:v>
                </c:pt>
                <c:pt idx="1">
                  <c:v>Powiat oświęcimski</c:v>
                </c:pt>
                <c:pt idx="2">
                  <c:v>Zator</c:v>
                </c:pt>
              </c:strCache>
            </c:strRef>
          </c:cat>
          <c:val>
            <c:numRef>
              <c:f>'Gospodarka (II)'!$E$55:$G$55</c:f>
              <c:numCache>
                <c:formatCode>0.0%</c:formatCode>
                <c:ptCount val="3"/>
                <c:pt idx="0">
                  <c:v>0.15559480748570276</c:v>
                </c:pt>
                <c:pt idx="1">
                  <c:v>0.13751303441084464</c:v>
                </c:pt>
                <c:pt idx="2">
                  <c:v>0.15740740740740741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6C-4A6A-9424-52210198AF17}"/>
            </c:ext>
          </c:extLst>
        </c:ser>
        <c:ser>
          <c:idx val="2"/>
          <c:order val="2"/>
          <c:tx>
            <c:v>G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'Gospodarka (II)'!$E$53:$G$53</c:f>
              <c:strCache>
                <c:ptCount val="3"/>
                <c:pt idx="0">
                  <c:v>Małopolskie</c:v>
                </c:pt>
                <c:pt idx="1">
                  <c:v>Powiat oświęcimski</c:v>
                </c:pt>
                <c:pt idx="2">
                  <c:v>Zator</c:v>
                </c:pt>
              </c:strCache>
            </c:strRef>
          </c:cat>
          <c:val>
            <c:numRef>
              <c:f>'Gospodarka (II)'!$E$56:$G$56</c:f>
              <c:numCache>
                <c:formatCode>0.0%</c:formatCode>
                <c:ptCount val="3"/>
                <c:pt idx="0">
                  <c:v>0.20548150858772807</c:v>
                </c:pt>
                <c:pt idx="1">
                  <c:v>0.24589416058394162</c:v>
                </c:pt>
                <c:pt idx="2">
                  <c:v>0.20601851851851852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6C-4A6A-9424-52210198AF17}"/>
            </c:ext>
          </c:extLst>
        </c:ser>
        <c:ser>
          <c:idx val="3"/>
          <c:order val="3"/>
          <c:tx>
            <c:strRef>
              <c:f>'Gospodarka (II)'!$B$43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'Gospodarka (II)'!$E$53:$G$53</c:f>
              <c:strCache>
                <c:ptCount val="3"/>
                <c:pt idx="0">
                  <c:v>Małopolskie</c:v>
                </c:pt>
                <c:pt idx="1">
                  <c:v>Powiat oświęcimski</c:v>
                </c:pt>
                <c:pt idx="2">
                  <c:v>Zator</c:v>
                </c:pt>
              </c:strCache>
            </c:strRef>
          </c:cat>
          <c:val>
            <c:numRef>
              <c:f>'Gospodarka (II)'!$E$57:$G$57</c:f>
              <c:numCache>
                <c:formatCode>0.0%</c:formatCode>
                <c:ptCount val="3"/>
                <c:pt idx="0">
                  <c:v>6.0895225495301498E-2</c:v>
                </c:pt>
                <c:pt idx="1">
                  <c:v>6.1196558915537019E-2</c:v>
                </c:pt>
                <c:pt idx="2">
                  <c:v>7.5231481481481483E-2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6C-4A6A-9424-52210198AF17}"/>
            </c:ext>
          </c:extLst>
        </c:ser>
        <c:ser>
          <c:idx val="4"/>
          <c:order val="4"/>
          <c:tx>
            <c:v>I</c:v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'Gospodarka (II)'!$E$53:$G$53</c:f>
              <c:strCache>
                <c:ptCount val="3"/>
                <c:pt idx="0">
                  <c:v>Małopolskie</c:v>
                </c:pt>
                <c:pt idx="1">
                  <c:v>Powiat oświęcimski</c:v>
                </c:pt>
                <c:pt idx="2">
                  <c:v>Zator</c:v>
                </c:pt>
              </c:strCache>
            </c:strRef>
          </c:cat>
          <c:val>
            <c:numRef>
              <c:f>'Gospodarka (II)'!$E$58:$G$58</c:f>
              <c:numCache>
                <c:formatCode>0.0%</c:formatCode>
                <c:ptCount val="3"/>
                <c:pt idx="0">
                  <c:v>3.9408312339024081E-2</c:v>
                </c:pt>
                <c:pt idx="1">
                  <c:v>3.31725755995829E-2</c:v>
                </c:pt>
                <c:pt idx="2">
                  <c:v>9.0277777777777776E-2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6C-4A6A-9424-52210198AF17}"/>
            </c:ext>
          </c:extLst>
        </c:ser>
        <c:ser>
          <c:idx val="5"/>
          <c:order val="5"/>
          <c:tx>
            <c:v>M</c:v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'Gospodarka (II)'!$E$53:$G$53</c:f>
              <c:strCache>
                <c:ptCount val="3"/>
                <c:pt idx="0">
                  <c:v>Małopolskie</c:v>
                </c:pt>
                <c:pt idx="1">
                  <c:v>Powiat oświęcimski</c:v>
                </c:pt>
                <c:pt idx="2">
                  <c:v>Zator</c:v>
                </c:pt>
              </c:strCache>
            </c:strRef>
          </c:cat>
          <c:val>
            <c:numRef>
              <c:f>'Gospodarka (II)'!$E$59:$G$59</c:f>
              <c:numCache>
                <c:formatCode>0.0%</c:formatCode>
                <c:ptCount val="3"/>
                <c:pt idx="0">
                  <c:v>0.10453523994501603</c:v>
                </c:pt>
                <c:pt idx="1">
                  <c:v>8.4137122002085507E-2</c:v>
                </c:pt>
                <c:pt idx="2">
                  <c:v>7.407407407407407E-2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66C-4A6A-9424-52210198AF17}"/>
            </c:ext>
          </c:extLst>
        </c:ser>
        <c:ser>
          <c:idx val="6"/>
          <c:order val="6"/>
          <c:tx>
            <c:v>SiT</c:v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'Gospodarka (II)'!$E$53:$G$53</c:f>
              <c:strCache>
                <c:ptCount val="3"/>
                <c:pt idx="0">
                  <c:v>Małopolskie</c:v>
                </c:pt>
                <c:pt idx="1">
                  <c:v>Powiat oświęcimski</c:v>
                </c:pt>
                <c:pt idx="2">
                  <c:v>Zator</c:v>
                </c:pt>
              </c:strCache>
            </c:strRef>
          </c:cat>
          <c:val>
            <c:numRef>
              <c:f>'Gospodarka (II)'!$E$60:$G$60</c:f>
              <c:numCache>
                <c:formatCode>0.0%</c:formatCode>
                <c:ptCount val="3"/>
                <c:pt idx="0">
                  <c:v>6.7568835531285037E-2</c:v>
                </c:pt>
                <c:pt idx="1">
                  <c:v>7.3383733055265896E-2</c:v>
                </c:pt>
                <c:pt idx="2">
                  <c:v>8.1018518518518517E-2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66C-4A6A-9424-52210198AF17}"/>
            </c:ext>
          </c:extLst>
        </c:ser>
        <c:ser>
          <c:idx val="7"/>
          <c:order val="7"/>
          <c:tx>
            <c:v>Pozostałe</c:v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'Gospodarka (II)'!$E$53:$G$53</c:f>
              <c:strCache>
                <c:ptCount val="3"/>
                <c:pt idx="0">
                  <c:v>Małopolskie</c:v>
                </c:pt>
                <c:pt idx="1">
                  <c:v>Powiat oświęcimski</c:v>
                </c:pt>
                <c:pt idx="2">
                  <c:v>Zator</c:v>
                </c:pt>
              </c:strCache>
            </c:strRef>
          </c:cat>
          <c:val>
            <c:numRef>
              <c:f>'Gospodarka (II)'!$E$61:$G$61</c:f>
              <c:numCache>
                <c:formatCode>0.0%</c:formatCode>
                <c:ptCount val="3"/>
                <c:pt idx="0">
                  <c:v>0.27642116226372604</c:v>
                </c:pt>
                <c:pt idx="1">
                  <c:v>0.26564129301355577</c:v>
                </c:pt>
                <c:pt idx="2">
                  <c:v>0.21064814814814814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66C-4A6A-9424-52210198A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45369120"/>
        <c:axId val="1745368704"/>
      </c:barChart>
      <c:catAx>
        <c:axId val="1745369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45368704"/>
        <c:crosses val="autoZero"/>
        <c:auto val="1"/>
        <c:lblAlgn val="ctr"/>
        <c:lblOffset val="100"/>
        <c:noMultiLvlLbl val="0"/>
      </c:catAx>
      <c:valAx>
        <c:axId val="1745368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45369120"/>
        <c:crosses val="autoZero"/>
        <c:crossBetween val="between"/>
        <c:majorUnit val="0.2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'[2]Rynek pracy (PUP)'!$B$5</c:f>
              <c:strCache>
                <c:ptCount val="1"/>
                <c:pt idx="0">
                  <c:v>Alwernia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'[2]Rynek pracy (PUP)'!$C$3:$G$3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'[2]Rynek pracy (PUP)'!$C$5:$G$5</c:f>
              <c:numCache>
                <c:formatCode>General</c:formatCode>
                <c:ptCount val="5"/>
                <c:pt idx="0">
                  <c:v>309</c:v>
                </c:pt>
                <c:pt idx="1">
                  <c:v>265</c:v>
                </c:pt>
                <c:pt idx="2">
                  <c:v>231</c:v>
                </c:pt>
                <c:pt idx="3">
                  <c:v>272</c:v>
                </c:pt>
                <c:pt idx="4">
                  <c:v>234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53-45EE-887B-776781B4A327}"/>
            </c:ext>
          </c:extLst>
        </c:ser>
        <c:ser>
          <c:idx val="1"/>
          <c:order val="1"/>
          <c:tx>
            <c:strRef>
              <c:f>'[2]Rynek pracy (PUP)'!$B$6</c:f>
              <c:strCache>
                <c:ptCount val="1"/>
                <c:pt idx="0">
                  <c:v>Babice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'[2]Rynek pracy (PUP)'!$C$3:$G$3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'[2]Rynek pracy (PUP)'!$C$6:$G$6</c:f>
              <c:numCache>
                <c:formatCode>General</c:formatCode>
                <c:ptCount val="5"/>
                <c:pt idx="0">
                  <c:v>225</c:v>
                </c:pt>
                <c:pt idx="1">
                  <c:v>204</c:v>
                </c:pt>
                <c:pt idx="2">
                  <c:v>138</c:v>
                </c:pt>
                <c:pt idx="3">
                  <c:v>250</c:v>
                </c:pt>
                <c:pt idx="4">
                  <c:v>190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53-45EE-887B-776781B4A327}"/>
            </c:ext>
          </c:extLst>
        </c:ser>
        <c:ser>
          <c:idx val="2"/>
          <c:order val="2"/>
          <c:tx>
            <c:strRef>
              <c:f>'[2]Rynek pracy (PUP)'!$B$7</c:f>
              <c:strCache>
                <c:ptCount val="1"/>
                <c:pt idx="0">
                  <c:v>Przeciszów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'[2]Rynek pracy (PUP)'!$C$3:$G$3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'[2]Rynek pracy (PUP)'!$C$7:$G$7</c:f>
              <c:numCache>
                <c:formatCode>General</c:formatCode>
                <c:ptCount val="5"/>
                <c:pt idx="0">
                  <c:v>109</c:v>
                </c:pt>
                <c:pt idx="1">
                  <c:v>92</c:v>
                </c:pt>
                <c:pt idx="2">
                  <c:v>97</c:v>
                </c:pt>
                <c:pt idx="3">
                  <c:v>136</c:v>
                </c:pt>
                <c:pt idx="4">
                  <c:v>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E53-45EE-887B-776781B4A327}"/>
            </c:ext>
          </c:extLst>
        </c:ser>
        <c:ser>
          <c:idx val="3"/>
          <c:order val="3"/>
          <c:tx>
            <c:strRef>
              <c:f>'[2]Rynek pracy (PUP)'!$B$8</c:f>
              <c:strCache>
                <c:ptCount val="1"/>
                <c:pt idx="0">
                  <c:v>Zator</c:v>
                </c:pt>
              </c:strCache>
            </c:strRef>
          </c:tx>
          <c:spPr>
            <a:ln w="222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'[2]Rynek pracy (PUP)'!$C$3:$G$3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'[2]Rynek pracy (PUP)'!$C$8:$G$8</c:f>
              <c:numCache>
                <c:formatCode>General</c:formatCode>
                <c:ptCount val="5"/>
                <c:pt idx="0">
                  <c:v>195</c:v>
                </c:pt>
                <c:pt idx="1">
                  <c:v>171</c:v>
                </c:pt>
                <c:pt idx="2">
                  <c:v>154</c:v>
                </c:pt>
                <c:pt idx="3">
                  <c:v>216</c:v>
                </c:pt>
                <c:pt idx="4">
                  <c:v>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E53-45EE-887B-776781B4A327}"/>
            </c:ext>
          </c:extLst>
        </c:ser>
        <c:ser>
          <c:idx val="4"/>
          <c:order val="4"/>
          <c:tx>
            <c:strRef>
              <c:f>'[2]Rynek pracy (PUP)'!$B$9</c:f>
              <c:strCache>
                <c:ptCount val="1"/>
                <c:pt idx="0">
                  <c:v>Spytkowice</c:v>
                </c:pt>
              </c:strCache>
            </c:strRef>
          </c:tx>
          <c:spPr>
            <a:ln w="222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'[2]Rynek pracy (PUP)'!$C$3:$G$3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'[2]Rynek pracy (PUP)'!$C$9:$G$9</c:f>
              <c:numCache>
                <c:formatCode>General</c:formatCode>
                <c:ptCount val="5"/>
                <c:pt idx="0">
                  <c:v>162</c:v>
                </c:pt>
                <c:pt idx="1">
                  <c:v>175</c:v>
                </c:pt>
                <c:pt idx="2">
                  <c:v>156</c:v>
                </c:pt>
                <c:pt idx="3">
                  <c:v>235</c:v>
                </c:pt>
                <c:pt idx="4">
                  <c:v>172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E53-45EE-887B-776781B4A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20079872"/>
        <c:axId val="920080704"/>
      </c:lineChart>
      <c:catAx>
        <c:axId val="920079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20080704"/>
        <c:crosses val="autoZero"/>
        <c:auto val="1"/>
        <c:lblAlgn val="ctr"/>
        <c:lblOffset val="100"/>
        <c:noMultiLvlLbl val="0"/>
      </c:catAx>
      <c:valAx>
        <c:axId val="92008070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2007987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'[2]Rynek pracy (PUP)'!$J$15</c:f>
              <c:strCache>
                <c:ptCount val="1"/>
                <c:pt idx="0">
                  <c:v>&lt; 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05E27ACE-A5C3-4D4C-A055-5886A464A685}" type="CELLRANGE">
                      <a:rPr lang="en-US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D7F9-460A-B7F2-86A6658A207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A51E6D5C-000A-413B-9E8D-7AB4A7E8110C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D7F9-460A-B7F2-86A6658A207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D47E8692-3CF9-4EBF-8F55-7CF248524F9D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7F9-460A-B7F2-86A6658A207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8D738D08-1D77-4879-89EA-99643A79BD80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D7F9-460A-B7F2-86A6658A2078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0A885FC8-F2E4-4842-96D9-97E07A041160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D7F9-460A-B7F2-86A6658A20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'[2]Rynek pracy (PUP)'!$C$14:$G$14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'[2]Rynek pracy (PUP)'!$K$15:$O$15</c:f>
              <c:numCache>
                <c:formatCode>General</c:formatCode>
                <c:ptCount val="5"/>
                <c:pt idx="0">
                  <c:v>9.7435897435897437E-2</c:v>
                </c:pt>
                <c:pt idx="1">
                  <c:v>0.13450292397660818</c:v>
                </c:pt>
                <c:pt idx="2">
                  <c:v>0.15584415584415584</c:v>
                </c:pt>
                <c:pt idx="3">
                  <c:v>0.14351851851851852</c:v>
                </c:pt>
                <c:pt idx="4">
                  <c:v>0.125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'Rynek pracy (PUP)'!$K$15:$O$15</c15:f>
                <c15:dlblRangeCache>
                  <c:ptCount val="5"/>
                  <c:pt idx="0">
                    <c:v>9,7%</c:v>
                  </c:pt>
                  <c:pt idx="1">
                    <c:v>13,5%</c:v>
                  </c:pt>
                  <c:pt idx="2">
                    <c:v>15,6%</c:v>
                  </c:pt>
                  <c:pt idx="3">
                    <c:v>14,4%</c:v>
                  </c:pt>
                  <c:pt idx="4">
                    <c:v>12,5%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D7F9-460A-B7F2-86A6658A2078}"/>
            </c:ext>
          </c:extLst>
        </c:ser>
        <c:ser>
          <c:idx val="1"/>
          <c:order val="1"/>
          <c:tx>
            <c:strRef>
              <c:f>'[2]Rynek pracy (PUP)'!$J$16</c:f>
              <c:strCache>
                <c:ptCount val="1"/>
                <c:pt idx="0">
                  <c:v>25-50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88DAB23F-14BD-4552-B07F-F259B1B338C4}" type="CELLRANGE">
                      <a:rPr lang="en-US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D7F9-460A-B7F2-86A6658A207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F38A09C4-DE97-4E8A-AD10-07F0835A3EE5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D7F9-460A-B7F2-86A6658A207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88E1BF7F-9BAC-4703-BF8B-DF0E4B87CB0A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D7F9-460A-B7F2-86A6658A207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BD120BF8-00E8-4079-BAB1-D3E9D3701120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D7F9-460A-B7F2-86A6658A2078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C1266CC7-6DF8-4024-9ACE-801E3C987ABC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D7F9-460A-B7F2-86A6658A20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'[2]Rynek pracy (PUP)'!$C$14:$G$14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'[2]Rynek pracy (PUP)'!$K$16:$O$16</c:f>
              <c:numCache>
                <c:formatCode>General</c:formatCode>
                <c:ptCount val="5"/>
                <c:pt idx="0">
                  <c:v>0.5641025641025641</c:v>
                </c:pt>
                <c:pt idx="1">
                  <c:v>0.58479532163742687</c:v>
                </c:pt>
                <c:pt idx="2">
                  <c:v>0.5714285714285714</c:v>
                </c:pt>
                <c:pt idx="3">
                  <c:v>0.56018518518518523</c:v>
                </c:pt>
                <c:pt idx="4">
                  <c:v>0.53289473684210531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'Rynek pracy (PUP)'!$K$16:$O$16</c15:f>
                <c15:dlblRangeCache>
                  <c:ptCount val="5"/>
                  <c:pt idx="0">
                    <c:v>56,4%</c:v>
                  </c:pt>
                  <c:pt idx="1">
                    <c:v>58,5%</c:v>
                  </c:pt>
                  <c:pt idx="2">
                    <c:v>57,1%</c:v>
                  </c:pt>
                  <c:pt idx="3">
                    <c:v>56,0%</c:v>
                  </c:pt>
                  <c:pt idx="4">
                    <c:v>53,3%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D7F9-460A-B7F2-86A6658A2078}"/>
            </c:ext>
          </c:extLst>
        </c:ser>
        <c:ser>
          <c:idx val="2"/>
          <c:order val="2"/>
          <c:tx>
            <c:strRef>
              <c:f>'[2]Rynek pracy (PUP)'!$J$17</c:f>
              <c:strCache>
                <c:ptCount val="1"/>
                <c:pt idx="0">
                  <c:v>&gt; 50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32F40BB2-06BF-4B01-B260-4BD073DF443E}" type="CELLRANGE">
                      <a:rPr lang="en-US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D7F9-460A-B7F2-86A6658A207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038809EE-A3F2-46D0-8A49-3F97ECFECB53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D7F9-460A-B7F2-86A6658A207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D95903FC-0D35-4EDD-8DC8-B21EADB8CED1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D7F9-460A-B7F2-86A6658A207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E0689057-96AC-45E0-8BB1-3D5E9BFDF4F3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D7F9-460A-B7F2-86A6658A2078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E122650A-FBF2-4D2C-AB9F-76F7F04FC295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D7F9-460A-B7F2-86A6658A20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'[2]Rynek pracy (PUP)'!$C$14:$G$14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'[2]Rynek pracy (PUP)'!$K$17:$O$17</c:f>
              <c:numCache>
                <c:formatCode>General</c:formatCode>
                <c:ptCount val="5"/>
                <c:pt idx="0">
                  <c:v>0.33846153846153848</c:v>
                </c:pt>
                <c:pt idx="1">
                  <c:v>0.2807017543859649</c:v>
                </c:pt>
                <c:pt idx="2">
                  <c:v>0.27272727272727271</c:v>
                </c:pt>
                <c:pt idx="3">
                  <c:v>0.29629629629629628</c:v>
                </c:pt>
                <c:pt idx="4">
                  <c:v>0.34210526315789475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'Rynek pracy (PUP)'!$K$17:$O$17</c15:f>
                <c15:dlblRangeCache>
                  <c:ptCount val="5"/>
                  <c:pt idx="0">
                    <c:v>33,8%</c:v>
                  </c:pt>
                  <c:pt idx="1">
                    <c:v>28,1%</c:v>
                  </c:pt>
                  <c:pt idx="2">
                    <c:v>27,3%</c:v>
                  </c:pt>
                  <c:pt idx="3">
                    <c:v>29,6%</c:v>
                  </c:pt>
                  <c:pt idx="4">
                    <c:v>34,2%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D7F9-460A-B7F2-86A6658A20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89795039"/>
        <c:axId val="1189792959"/>
      </c:barChart>
      <c:catAx>
        <c:axId val="11897950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89792959"/>
        <c:crosses val="autoZero"/>
        <c:auto val="1"/>
        <c:lblAlgn val="ctr"/>
        <c:lblOffset val="100"/>
        <c:noMultiLvlLbl val="0"/>
      </c:catAx>
      <c:valAx>
        <c:axId val="1189792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89795039"/>
        <c:crosses val="autoZero"/>
        <c:crossBetween val="between"/>
        <c:majorUnit val="0.2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4C66-46B3-480A-96FA-0DD1BBCA0FD1}" type="datetimeFigureOut">
              <a:rPr lang="pl-PL" smtClean="0"/>
              <a:pPr/>
              <a:t>13.05.2022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69A3-6DCC-43CE-9F43-7C8276E79935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110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4C66-46B3-480A-96FA-0DD1BBCA0FD1}" type="datetimeFigureOut">
              <a:rPr lang="pl-PL" smtClean="0"/>
              <a:pPr/>
              <a:t>13.05.2022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69A3-6DCC-43CE-9F43-7C8276E79935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4372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4C66-46B3-480A-96FA-0DD1BBCA0FD1}" type="datetimeFigureOut">
              <a:rPr lang="pl-PL" smtClean="0"/>
              <a:pPr/>
              <a:t>13.05.2022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69A3-6DCC-43CE-9F43-7C8276E79935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495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4C66-46B3-480A-96FA-0DD1BBCA0FD1}" type="datetimeFigureOut">
              <a:rPr lang="pl-PL" smtClean="0"/>
              <a:pPr/>
              <a:t>13.05.2022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69A3-6DCC-43CE-9F43-7C8276E79935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558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4C66-46B3-480A-96FA-0DD1BBCA0FD1}" type="datetimeFigureOut">
              <a:rPr lang="pl-PL" smtClean="0"/>
              <a:pPr/>
              <a:t>13.05.2022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69A3-6DCC-43CE-9F43-7C8276E79935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030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4C66-46B3-480A-96FA-0DD1BBCA0FD1}" type="datetimeFigureOut">
              <a:rPr lang="pl-PL" smtClean="0"/>
              <a:pPr/>
              <a:t>13.05.2022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69A3-6DCC-43CE-9F43-7C8276E79935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223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4C66-46B3-480A-96FA-0DD1BBCA0FD1}" type="datetimeFigureOut">
              <a:rPr lang="pl-PL" smtClean="0"/>
              <a:pPr/>
              <a:t>13.05.2022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69A3-6DCC-43CE-9F43-7C8276E79935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01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4C66-46B3-480A-96FA-0DD1BBCA0FD1}" type="datetimeFigureOut">
              <a:rPr lang="pl-PL" smtClean="0"/>
              <a:pPr/>
              <a:t>13.05.2022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69A3-6DCC-43CE-9F43-7C8276E79935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99884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4C66-46B3-480A-96FA-0DD1BBCA0FD1}" type="datetimeFigureOut">
              <a:rPr lang="pl-PL" smtClean="0"/>
              <a:pPr/>
              <a:t>13.05.2022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69A3-6DCC-43CE-9F43-7C8276E79935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254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4C66-46B3-480A-96FA-0DD1BBCA0FD1}" type="datetimeFigureOut">
              <a:rPr lang="pl-PL" smtClean="0"/>
              <a:pPr/>
              <a:t>13.05.2022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69A3-6DCC-43CE-9F43-7C8276E79935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141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4C66-46B3-480A-96FA-0DD1BBCA0FD1}" type="datetimeFigureOut">
              <a:rPr lang="pl-PL" smtClean="0"/>
              <a:pPr/>
              <a:t>13.05.2022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69A3-6DCC-43CE-9F43-7C8276E79935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0273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E4C66-46B3-480A-96FA-0DD1BBCA0FD1}" type="datetimeFigureOut">
              <a:rPr lang="pl-PL" smtClean="0"/>
              <a:pPr/>
              <a:t>13.05.2022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969A3-6DCC-43CE-9F43-7C8276E79935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704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" y="0"/>
            <a:ext cx="12189979" cy="6858000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6353695" y="3779657"/>
            <a:ext cx="5387944" cy="12981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500" b="1" dirty="0">
                <a:solidFill>
                  <a:schemeClr val="bg1"/>
                </a:solidFill>
                <a:latin typeface="+mn-lt"/>
              </a:rPr>
              <a:t>Diagnoza sytuacji społecznej, gospodarczej</a:t>
            </a:r>
            <a:br>
              <a:rPr lang="pl-PL" sz="3500" b="1" dirty="0">
                <a:solidFill>
                  <a:schemeClr val="bg1"/>
                </a:solidFill>
                <a:latin typeface="+mn-lt"/>
              </a:rPr>
            </a:br>
            <a:r>
              <a:rPr lang="pl-PL" sz="3500" b="1" dirty="0">
                <a:solidFill>
                  <a:schemeClr val="bg1"/>
                </a:solidFill>
                <a:latin typeface="+mn-lt"/>
              </a:rPr>
              <a:t>i przestrzennej gminy Zator</a:t>
            </a:r>
          </a:p>
          <a:p>
            <a:endParaRPr lang="pl-PL" sz="3500" b="1" dirty="0">
              <a:solidFill>
                <a:schemeClr val="bg1"/>
              </a:solidFill>
              <a:latin typeface="+mn-lt"/>
            </a:endParaRPr>
          </a:p>
          <a:p>
            <a:r>
              <a:rPr lang="pl-PL" sz="2000" b="1" dirty="0" smtClean="0">
                <a:solidFill>
                  <a:schemeClr val="bg1"/>
                </a:solidFill>
                <a:latin typeface="+mn-lt"/>
              </a:rPr>
              <a:t>- analiza </a:t>
            </a:r>
            <a:r>
              <a:rPr lang="pl-PL" sz="2000" b="1" dirty="0">
                <a:solidFill>
                  <a:schemeClr val="bg1"/>
                </a:solidFill>
                <a:latin typeface="+mn-lt"/>
              </a:rPr>
              <a:t>w oparciu o statystykę publiczną, głównie BDL </a:t>
            </a:r>
            <a:r>
              <a:rPr lang="pl-PL" sz="2000" b="1" dirty="0" smtClean="0">
                <a:solidFill>
                  <a:schemeClr val="bg1"/>
                </a:solidFill>
                <a:latin typeface="+mn-lt"/>
              </a:rPr>
              <a:t>GUS -</a:t>
            </a:r>
            <a:endParaRPr lang="pl-PL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053943" y="461553"/>
            <a:ext cx="4998720" cy="286340"/>
          </a:xfrm>
          <a:prstGeom prst="rect">
            <a:avLst/>
          </a:prstGeom>
          <a:solidFill>
            <a:srgbClr val="26348C"/>
          </a:solidFill>
          <a:ln>
            <a:solidFill>
              <a:srgbClr val="2634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7053943" y="6419272"/>
            <a:ext cx="4998720" cy="286340"/>
          </a:xfrm>
          <a:prstGeom prst="rect">
            <a:avLst/>
          </a:prstGeom>
          <a:solidFill>
            <a:srgbClr val="26348C"/>
          </a:solidFill>
          <a:ln>
            <a:solidFill>
              <a:srgbClr val="2634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3607723" y="4939606"/>
            <a:ext cx="1704110" cy="1479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34110E1-0A02-400C-9CBF-3D7F0F1930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360" y="5077776"/>
            <a:ext cx="1034415" cy="12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47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" y="0"/>
            <a:ext cx="12189979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362165" y="5008427"/>
            <a:ext cx="5407470" cy="923330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26348C"/>
                </a:solidFill>
              </a:rPr>
              <a:t>Saldo migracji ogółem (migracje wewnętrzne</a:t>
            </a:r>
            <a:br>
              <a:rPr lang="pl-PL" b="1" dirty="0">
                <a:solidFill>
                  <a:srgbClr val="26348C"/>
                </a:solidFill>
              </a:rPr>
            </a:br>
            <a:r>
              <a:rPr lang="pl-PL" b="1" dirty="0">
                <a:solidFill>
                  <a:srgbClr val="26348C"/>
                </a:solidFill>
              </a:rPr>
              <a:t>i zagraniczne) w przeliczeniu na 1000 osób</a:t>
            </a:r>
            <a:br>
              <a:rPr lang="pl-PL" b="1" dirty="0">
                <a:solidFill>
                  <a:srgbClr val="26348C"/>
                </a:solidFill>
              </a:rPr>
            </a:br>
            <a:r>
              <a:rPr lang="pl-PL" b="1" dirty="0">
                <a:solidFill>
                  <a:srgbClr val="26348C"/>
                </a:solidFill>
              </a:rPr>
              <a:t>w wybranych JST (2016-2020)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23143" y="5008428"/>
            <a:ext cx="5316889" cy="646331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26348C"/>
                </a:solidFill>
              </a:rPr>
              <a:t>Przyrost naturalny w przeliczeniu na 1000 osób</a:t>
            </a:r>
            <a:br>
              <a:rPr lang="pl-PL" b="1" dirty="0">
                <a:solidFill>
                  <a:srgbClr val="26348C"/>
                </a:solidFill>
              </a:rPr>
            </a:br>
            <a:r>
              <a:rPr lang="pl-PL" b="1" dirty="0">
                <a:solidFill>
                  <a:srgbClr val="26348C"/>
                </a:solidFill>
              </a:rPr>
              <a:t>w wybranych JST (2016-2020)</a:t>
            </a: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43F5C4EE-807C-4537-8C0D-6BD13D1EB5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1891477"/>
              </p:ext>
            </p:extLst>
          </p:nvPr>
        </p:nvGraphicFramePr>
        <p:xfrm>
          <a:off x="523143" y="1589805"/>
          <a:ext cx="5316888" cy="3210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6391F3A0-DD63-4D93-A13B-A4B134EF02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0807525"/>
              </p:ext>
            </p:extLst>
          </p:nvPr>
        </p:nvGraphicFramePr>
        <p:xfrm>
          <a:off x="6524855" y="1731146"/>
          <a:ext cx="5153185" cy="3069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97841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" y="0"/>
            <a:ext cx="12189979" cy="6858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23143" y="5008428"/>
            <a:ext cx="5316889" cy="923330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26348C"/>
                </a:solidFill>
              </a:rPr>
              <a:t>Odsetek pozwoleń na budowę i zgłoszeń budowy (dot. budynków mieszkalnych) w gminach powiatu oświęcimskiego w okresie 2018-2020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6362165" y="5008427"/>
            <a:ext cx="5407470" cy="923330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26348C"/>
                </a:solidFill>
              </a:rPr>
              <a:t>Prognozowana zmiana ludności [w %] porównywanych jednostek samorządu terytorialnego w roku 2030</a:t>
            </a:r>
            <a:br>
              <a:rPr lang="pl-PL" b="1" dirty="0">
                <a:solidFill>
                  <a:srgbClr val="26348C"/>
                </a:solidFill>
              </a:rPr>
            </a:br>
            <a:r>
              <a:rPr lang="pl-PL" b="1" dirty="0">
                <a:solidFill>
                  <a:srgbClr val="26348C"/>
                </a:solidFill>
              </a:rPr>
              <a:t>w stosunku do roku 2020</a:t>
            </a:r>
          </a:p>
        </p:txBody>
      </p:sp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F86FD9C5-5361-4FCA-8387-28AEB9C31B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9654697"/>
              </p:ext>
            </p:extLst>
          </p:nvPr>
        </p:nvGraphicFramePr>
        <p:xfrm>
          <a:off x="523142" y="1573702"/>
          <a:ext cx="5316889" cy="3226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2AE0264E-62DA-459D-BEAC-2A0919A628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280" y="909439"/>
            <a:ext cx="5029202" cy="389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49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28"/>
            <a:ext cx="12189979" cy="6858000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2655" y="1566725"/>
            <a:ext cx="1060410" cy="1060410"/>
          </a:xfrm>
          <a:prstGeom prst="rect">
            <a:avLst/>
          </a:prstGeom>
          <a:solidFill>
            <a:srgbClr val="26348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-9061" y="2747570"/>
            <a:ext cx="1083842" cy="1083842"/>
          </a:xfrm>
          <a:prstGeom prst="rect">
            <a:avLst/>
          </a:prstGeom>
          <a:solidFill>
            <a:srgbClr val="26348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-10126" y="3940782"/>
            <a:ext cx="1085972" cy="1085972"/>
          </a:xfrm>
          <a:prstGeom prst="rect">
            <a:avLst/>
          </a:prstGeom>
          <a:solidFill>
            <a:srgbClr val="26348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-10127" y="5158254"/>
            <a:ext cx="1060411" cy="1060411"/>
          </a:xfrm>
          <a:prstGeom prst="rect">
            <a:avLst/>
          </a:prstGeom>
          <a:solidFill>
            <a:srgbClr val="26348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245472" y="4537673"/>
            <a:ext cx="10500451" cy="877163"/>
          </a:xfrm>
          <a:prstGeom prst="rect">
            <a:avLst/>
          </a:prstGeom>
          <a:solidFill>
            <a:srgbClr val="26348C">
              <a:alpha val="5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1700" dirty="0">
                <a:solidFill>
                  <a:srgbClr val="26348C"/>
                </a:solidFill>
              </a:rPr>
              <a:t>Spadek liczby zarejestrowanych bezrobotnych w okresie 2017-2019, z wzrostem na koniec 2020 r., przypuszczalnie wskutek pandemii COVID-19. Na koniec 2021 r. 152 osoby zarejestrowane jako bezrobotne. Nieznaczną większość (ok. 60%) stanowią kobiety, duży odsetek (34,2%) bezrobotnych &gt;50 roku życia.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1245472" y="1130861"/>
            <a:ext cx="10500451" cy="877163"/>
          </a:xfrm>
          <a:prstGeom prst="rect">
            <a:avLst/>
          </a:prstGeom>
          <a:solidFill>
            <a:srgbClr val="26348C">
              <a:alpha val="5000"/>
            </a:srgb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pl-PL" sz="1700" dirty="0">
                <a:solidFill>
                  <a:srgbClr val="26348C"/>
                </a:solidFill>
              </a:rPr>
              <a:t>W 2020 r. w gminie Zator działały 864 podmioty gospodarcze. Od 2016 r. ich liczba wzrosła o 132 (+18,0%).</a:t>
            </a:r>
            <a:br>
              <a:rPr lang="pl-PL" sz="1700" dirty="0">
                <a:solidFill>
                  <a:srgbClr val="26348C"/>
                </a:solidFill>
              </a:rPr>
            </a:br>
            <a:r>
              <a:rPr lang="pl-PL" sz="1700" dirty="0">
                <a:solidFill>
                  <a:srgbClr val="26348C"/>
                </a:solidFill>
              </a:rPr>
              <a:t>W przeliczeniu na 10 tys. mieszkańców działało 936 podmiotów, mniej niż w przypadku powiatu (1250)</a:t>
            </a:r>
            <a:br>
              <a:rPr lang="pl-PL" sz="1700" dirty="0">
                <a:solidFill>
                  <a:srgbClr val="26348C"/>
                </a:solidFill>
              </a:rPr>
            </a:br>
            <a:r>
              <a:rPr lang="pl-PL" sz="1700" dirty="0">
                <a:solidFill>
                  <a:srgbClr val="26348C"/>
                </a:solidFill>
              </a:rPr>
              <a:t>i regionu (1005). Większość (96,5%) stanowiły te zatrudniające do 9 osób. 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1245471" y="2094385"/>
            <a:ext cx="10500451" cy="1138773"/>
          </a:xfrm>
          <a:prstGeom prst="rect">
            <a:avLst/>
          </a:prstGeom>
          <a:solidFill>
            <a:srgbClr val="26348C">
              <a:alpha val="5000"/>
            </a:srgb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pl-PL" sz="1700" dirty="0">
                <a:solidFill>
                  <a:srgbClr val="26348C"/>
                </a:solidFill>
              </a:rPr>
              <a:t>W strukturze gospodarczej gminy (branże wg sekcji PKD) zwraca </a:t>
            </a:r>
            <a:r>
              <a:rPr lang="pl-PL" sz="1700" dirty="0" smtClean="0">
                <a:solidFill>
                  <a:srgbClr val="26348C"/>
                </a:solidFill>
              </a:rPr>
              <a:t>uwagę </a:t>
            </a:r>
            <a:r>
              <a:rPr lang="pl-PL" sz="1700" dirty="0">
                <a:solidFill>
                  <a:srgbClr val="26348C"/>
                </a:solidFill>
              </a:rPr>
              <a:t>znaczący odsetek przypadający na </a:t>
            </a:r>
            <a:r>
              <a:rPr lang="pl-PL" sz="1700" dirty="0" smtClean="0">
                <a:solidFill>
                  <a:srgbClr val="26348C"/>
                </a:solidFill>
              </a:rPr>
              <a:t>sekcję</a:t>
            </a:r>
            <a:br>
              <a:rPr lang="pl-PL" sz="1700" dirty="0" smtClean="0">
                <a:solidFill>
                  <a:srgbClr val="26348C"/>
                </a:solidFill>
              </a:rPr>
            </a:br>
            <a:r>
              <a:rPr lang="pl-PL" sz="1700" dirty="0" smtClean="0">
                <a:solidFill>
                  <a:srgbClr val="26348C"/>
                </a:solidFill>
              </a:rPr>
              <a:t>I </a:t>
            </a:r>
            <a:r>
              <a:rPr lang="pl-PL" sz="1700" dirty="0">
                <a:solidFill>
                  <a:srgbClr val="26348C"/>
                </a:solidFill>
              </a:rPr>
              <a:t>(zakwaterowanie i usługi gastronomiczne – 9,0% w 2020 r</a:t>
            </a:r>
            <a:r>
              <a:rPr lang="pl-PL" sz="1700" dirty="0" smtClean="0">
                <a:solidFill>
                  <a:srgbClr val="26348C"/>
                </a:solidFill>
              </a:rPr>
              <a:t>., przy niespełna 3,3% takich firm w powiecie oświęcimskim i 3,9% w Małopolsce). Potwierdza to turystyczny charakter gminy, szczególnie na tle powiatu. </a:t>
            </a:r>
            <a:r>
              <a:rPr lang="pl-PL" sz="1700" dirty="0">
                <a:solidFill>
                  <a:srgbClr val="26348C"/>
                </a:solidFill>
              </a:rPr>
              <a:t>Dominują, podobnie jak w skali powiatu i regionu, firmy z sekcji F i G.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1245472" y="5527911"/>
            <a:ext cx="10500451" cy="1138773"/>
          </a:xfrm>
          <a:prstGeom prst="rect">
            <a:avLst/>
          </a:prstGeom>
          <a:solidFill>
            <a:srgbClr val="26348C">
              <a:alpha val="5000"/>
            </a:srgb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pl-PL" sz="1700" dirty="0">
                <a:solidFill>
                  <a:srgbClr val="26348C"/>
                </a:solidFill>
              </a:rPr>
              <a:t>Od 2009 r. działa Strefa Aktywności Gospodarczej, zajmująca obecnie blisko 75 ha (wykorzystanie terenu bliskie 100%). Do 2020 r. w SAG zainwestowało ponad 30 przedsiębiorstw, głównie z branży maszynowej, urządzeń</a:t>
            </a:r>
            <a:br>
              <a:rPr lang="pl-PL" sz="1700" dirty="0">
                <a:solidFill>
                  <a:srgbClr val="26348C"/>
                </a:solidFill>
              </a:rPr>
            </a:br>
            <a:r>
              <a:rPr lang="pl-PL" sz="1700" dirty="0">
                <a:solidFill>
                  <a:srgbClr val="26348C"/>
                </a:solidFill>
              </a:rPr>
              <a:t>i podzespołów. W tym samym 2020 r. w SAG zatrudnionych było blisko 1 100 </a:t>
            </a:r>
            <a:r>
              <a:rPr lang="pl-PL" sz="1700" dirty="0" smtClean="0">
                <a:solidFill>
                  <a:srgbClr val="26348C"/>
                </a:solidFill>
              </a:rPr>
              <a:t>pracowników (co stanowi aż ok. 12% całej ludności gminy – Zator jest miejscem pracy dla dużej liczby ludności spoza gminy).</a:t>
            </a:r>
            <a:endParaRPr lang="pl-PL" sz="1700" dirty="0">
              <a:solidFill>
                <a:srgbClr val="26348C"/>
              </a:solidFill>
            </a:endParaRPr>
          </a:p>
        </p:txBody>
      </p:sp>
      <p:sp>
        <p:nvSpPr>
          <p:cNvPr id="19" name="Tytuł 1"/>
          <p:cNvSpPr>
            <a:spLocks noGrp="1"/>
          </p:cNvSpPr>
          <p:nvPr>
            <p:ph type="title"/>
          </p:nvPr>
        </p:nvSpPr>
        <p:spPr>
          <a:xfrm>
            <a:off x="944954" y="445591"/>
            <a:ext cx="10515600" cy="707969"/>
          </a:xfrm>
        </p:spPr>
        <p:txBody>
          <a:bodyPr>
            <a:normAutofit/>
          </a:bodyPr>
          <a:lstStyle/>
          <a:p>
            <a:pPr algn="ctr"/>
            <a:r>
              <a:rPr lang="pl-PL" sz="4200" dirty="0">
                <a:solidFill>
                  <a:srgbClr val="26348C"/>
                </a:solidFill>
                <a:latin typeface="+mn-lt"/>
              </a:rPr>
              <a:t>Gospodarka i rynek pracy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1245471" y="3312539"/>
            <a:ext cx="10500451" cy="1138773"/>
          </a:xfrm>
          <a:prstGeom prst="rect">
            <a:avLst/>
          </a:prstGeom>
          <a:solidFill>
            <a:srgbClr val="26348C">
              <a:alpha val="5000"/>
            </a:srgb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pl-PL" sz="1700" dirty="0">
                <a:solidFill>
                  <a:srgbClr val="26348C"/>
                </a:solidFill>
              </a:rPr>
              <a:t>Urząd Miejski w Zatorze prowadzi elektroniczny rejestr obiektów świadczących usługi hotelarskie. Według stanu na luty 2022 r. liczba wpisów wynosi 96. Łącznie podmioty te oferują 3045 miejsc noclegowych </a:t>
            </a:r>
            <a:r>
              <a:rPr lang="pl-PL" sz="1700" dirty="0" smtClean="0">
                <a:solidFill>
                  <a:srgbClr val="26348C"/>
                </a:solidFill>
              </a:rPr>
              <a:t>całorocznych</a:t>
            </a:r>
            <a:br>
              <a:rPr lang="pl-PL" sz="1700" dirty="0" smtClean="0">
                <a:solidFill>
                  <a:srgbClr val="26348C"/>
                </a:solidFill>
              </a:rPr>
            </a:br>
            <a:r>
              <a:rPr lang="pl-PL" sz="1700" dirty="0" smtClean="0">
                <a:solidFill>
                  <a:srgbClr val="26348C"/>
                </a:solidFill>
              </a:rPr>
              <a:t>i </a:t>
            </a:r>
            <a:r>
              <a:rPr lang="pl-PL" sz="1700" dirty="0">
                <a:solidFill>
                  <a:srgbClr val="26348C"/>
                </a:solidFill>
              </a:rPr>
              <a:t>sezonowych, z czego 72% dostępnych jest w samym Zatorze. Statystyka ta nie uwzględnia m.in. hoteli. Tych według GUS są 3. Portal Booking.com wskazuje natomiast na ponad 120 podmiotów oferujących zakwaterowanie.</a:t>
            </a:r>
            <a:endParaRPr lang="pl-PL" sz="1700" dirty="0">
              <a:solidFill>
                <a:srgbClr val="2634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384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" y="0"/>
            <a:ext cx="12189979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362165" y="5104225"/>
            <a:ext cx="5407470" cy="923330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26348C"/>
                </a:solidFill>
              </a:rPr>
              <a:t>Porównanie struktury gospodarczej [% firm </a:t>
            </a:r>
          </a:p>
          <a:p>
            <a:pPr algn="ctr"/>
            <a:r>
              <a:rPr lang="pl-PL" b="1" dirty="0">
                <a:solidFill>
                  <a:srgbClr val="26348C"/>
                </a:solidFill>
              </a:rPr>
              <a:t>w wybranych sekcjach PKD] gminy Zator, powiatu oświęcimskiego i województwa małopolskiego (2020)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23143" y="5104226"/>
            <a:ext cx="5316889" cy="1200329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26348C"/>
                </a:solidFill>
              </a:rPr>
              <a:t>Liczba podmiotów gospodarczych wpisanych do REGON w przeliczeniu na 10 tys. mieszkańców</a:t>
            </a:r>
            <a:br>
              <a:rPr lang="pl-PL" b="1" dirty="0">
                <a:solidFill>
                  <a:srgbClr val="26348C"/>
                </a:solidFill>
              </a:rPr>
            </a:br>
            <a:r>
              <a:rPr lang="pl-PL" b="1" dirty="0">
                <a:solidFill>
                  <a:srgbClr val="26348C"/>
                </a:solidFill>
              </a:rPr>
              <a:t>w wybranych JST (2020) oraz zmiana tej liczby [%]</a:t>
            </a:r>
            <a:br>
              <a:rPr lang="pl-PL" b="1" dirty="0">
                <a:solidFill>
                  <a:srgbClr val="26348C"/>
                </a:solidFill>
              </a:rPr>
            </a:br>
            <a:r>
              <a:rPr lang="pl-PL" b="1" dirty="0">
                <a:solidFill>
                  <a:srgbClr val="26348C"/>
                </a:solidFill>
              </a:rPr>
              <a:t>w okresie 2016-2020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6362163" y="4273780"/>
            <a:ext cx="5407472" cy="743665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– przetwórstwo przemysłowe, F – Budownictwo, G – handel hurtowy i detaliczny, naprawa samochodów, H – transport i gospodarka magazynowa, I – zakwaterowanie i usługi gastronomiczne, M – działalność profesjonalna, naukowa i techniczna, </a:t>
            </a:r>
            <a:r>
              <a:rPr lang="pl-PL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</a:t>
            </a:r>
            <a:r>
              <a:rPr lang="pl-PL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pozostała działalność usługowa, produkcja własna gospodarstw domowych</a:t>
            </a: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8001A62C-4B25-4C4C-A032-14A037EDEB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49" y="1066950"/>
            <a:ext cx="5105889" cy="3950495"/>
          </a:xfrm>
          <a:prstGeom prst="rect">
            <a:avLst/>
          </a:prstGeom>
        </p:spPr>
      </p:pic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3ABEE8D8-94FF-4B82-8B3D-2A4E29B97B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3560223"/>
              </p:ext>
            </p:extLst>
          </p:nvPr>
        </p:nvGraphicFramePr>
        <p:xfrm>
          <a:off x="6362163" y="1066951"/>
          <a:ext cx="5232074" cy="312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60742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" y="0"/>
            <a:ext cx="12189979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362165" y="5104225"/>
            <a:ext cx="5407470" cy="1200329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26348C"/>
                </a:solidFill>
              </a:rPr>
              <a:t>Udział zarejestrowanych bezrobotnych w liczbie ludności w wieku produkcyjnym w 2020 r. i zmiana tej wartości (w punktach procentowych) w roku 2020</a:t>
            </a:r>
            <a:br>
              <a:rPr lang="pl-PL" b="1" dirty="0">
                <a:solidFill>
                  <a:srgbClr val="26348C"/>
                </a:solidFill>
              </a:rPr>
            </a:br>
            <a:r>
              <a:rPr lang="pl-PL" b="1" dirty="0">
                <a:solidFill>
                  <a:srgbClr val="26348C"/>
                </a:solidFill>
              </a:rPr>
              <a:t>w stosunku do roku 2016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23143" y="5104226"/>
            <a:ext cx="5316889" cy="923330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26348C"/>
                </a:solidFill>
              </a:rPr>
              <a:t>Liczba zarejestrowanych bezrobotnych w wybranych jednostkach samorządu terytorialnego w okresie 2017-2021</a:t>
            </a:r>
          </a:p>
        </p:txBody>
      </p:sp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7F622BA4-8553-4434-97A9-432600DFF7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545667"/>
              </p:ext>
            </p:extLst>
          </p:nvPr>
        </p:nvGraphicFramePr>
        <p:xfrm>
          <a:off x="442824" y="1753774"/>
          <a:ext cx="5316889" cy="3133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Obraz 11">
            <a:extLst>
              <a:ext uri="{FF2B5EF4-FFF2-40B4-BE49-F238E27FC236}">
                <a16:creationId xmlns:a16="http://schemas.microsoft.com/office/drawing/2014/main" id="{C14F3AA3-CF30-4B8F-9496-A942F89952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64" y="1182211"/>
            <a:ext cx="4789086" cy="370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50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" y="8313"/>
            <a:ext cx="12189979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362165" y="5104225"/>
            <a:ext cx="5407470" cy="646331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26348C"/>
                </a:solidFill>
              </a:rPr>
              <a:t>Struktura podmiotów działających w SAG Zator pod względem wiodącego profilu działalności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23143" y="5104226"/>
            <a:ext cx="5316889" cy="646331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26348C"/>
                </a:solidFill>
              </a:rPr>
              <a:t>Struktura bezrobotnych w gminie Zator pod względem wieku w latach 2017-2021</a:t>
            </a:r>
          </a:p>
        </p:txBody>
      </p:sp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6C4AB914-DF45-45A0-9430-7ADF4CFD93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3106875"/>
              </p:ext>
            </p:extLst>
          </p:nvPr>
        </p:nvGraphicFramePr>
        <p:xfrm>
          <a:off x="375376" y="1585098"/>
          <a:ext cx="5462083" cy="3261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05F8843D-B057-4AE1-AA9E-59CC181DD4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7796269"/>
              </p:ext>
            </p:extLst>
          </p:nvPr>
        </p:nvGraphicFramePr>
        <p:xfrm>
          <a:off x="6354543" y="1585098"/>
          <a:ext cx="5415092" cy="3299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65886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79" cy="6858000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2655" y="1566725"/>
            <a:ext cx="1060410" cy="1060410"/>
          </a:xfrm>
          <a:prstGeom prst="rect">
            <a:avLst/>
          </a:prstGeom>
          <a:solidFill>
            <a:srgbClr val="26348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-9061" y="2747570"/>
            <a:ext cx="1083842" cy="1083842"/>
          </a:xfrm>
          <a:prstGeom prst="rect">
            <a:avLst/>
          </a:prstGeom>
          <a:solidFill>
            <a:srgbClr val="26348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-10126" y="3940782"/>
            <a:ext cx="1085972" cy="1085972"/>
          </a:xfrm>
          <a:prstGeom prst="rect">
            <a:avLst/>
          </a:prstGeom>
          <a:solidFill>
            <a:srgbClr val="26348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-10127" y="5158254"/>
            <a:ext cx="1060411" cy="1060411"/>
          </a:xfrm>
          <a:prstGeom prst="rect">
            <a:avLst/>
          </a:prstGeom>
          <a:solidFill>
            <a:srgbClr val="26348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245472" y="4022103"/>
            <a:ext cx="10500451" cy="923330"/>
          </a:xfrm>
          <a:prstGeom prst="rect">
            <a:avLst/>
          </a:prstGeom>
          <a:solidFill>
            <a:srgbClr val="26348C">
              <a:alpha val="5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26348C"/>
                </a:solidFill>
              </a:rPr>
              <a:t>Zadowalający poziom dostępności do wodociągu i kanalizacji, z perspektywą dalszej poprawy wskutek prowadzonych inwestycji. Według najbardziej aktualnych danych GUS, na koniec 2020 r. dostęp do wodociągu oraz kanalizacji posiadało – odpowiednio – 98,4% oraz 73,3% budynków mieszkalnych.</a:t>
            </a:r>
            <a:endParaRPr lang="pl-PL" baseline="30000" dirty="0">
              <a:solidFill>
                <a:srgbClr val="26348C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1245472" y="1646431"/>
            <a:ext cx="10500451" cy="923330"/>
          </a:xfrm>
          <a:prstGeom prst="rect">
            <a:avLst/>
          </a:prstGeom>
          <a:solidFill>
            <a:srgbClr val="26348C">
              <a:alpha val="5000"/>
            </a:srgb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pl-PL" dirty="0">
                <a:solidFill>
                  <a:srgbClr val="26348C"/>
                </a:solidFill>
              </a:rPr>
              <a:t>Wyróżniające zasoby środowiska naturalnego (kompleksy stawów </a:t>
            </a:r>
            <a:r>
              <a:rPr lang="pl-PL" dirty="0" smtClean="0">
                <a:solidFill>
                  <a:srgbClr val="26348C"/>
                </a:solidFill>
              </a:rPr>
              <a:t>oraz rzeki). </a:t>
            </a:r>
            <a:r>
              <a:rPr lang="pl-PL" dirty="0">
                <a:solidFill>
                  <a:srgbClr val="26348C"/>
                </a:solidFill>
              </a:rPr>
              <a:t>Większość stawów i terenów przylegających objęte ochroną – obszar „Natura 2000” pn. „Dolina Dolnej Skawy”. Jeden pomnik przyrody – aleja lipowa (przeszło 130 wiekowych drzew) wzdłuż fragmentu DK44 i jej odnóg.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1245472" y="2830393"/>
            <a:ext cx="10500451" cy="923330"/>
          </a:xfrm>
          <a:prstGeom prst="rect">
            <a:avLst/>
          </a:prstGeom>
          <a:solidFill>
            <a:srgbClr val="26348C">
              <a:alpha val="5000"/>
            </a:srgb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pl-PL" dirty="0">
                <a:solidFill>
                  <a:srgbClr val="26348C"/>
                </a:solidFill>
              </a:rPr>
              <a:t>Masa wytworzonych odpadów w przeliczeniu na mieszkańca w 2020 r. wynosiła 414 kg – najwyższy rezultat wśród gmin porównywanych. Odnotowany w 2020 r. odsetek </a:t>
            </a:r>
            <a:r>
              <a:rPr lang="pl-PL" sz="1800" dirty="0">
                <a:solidFill>
                  <a:srgbClr val="26348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odpadów zebranych selektywnie w ogólnej liczbie odpadów (33,8%) nie wyróżniał się na tle większości porównywanych jednostek.</a:t>
            </a:r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1245472" y="5226794"/>
            <a:ext cx="10500451" cy="923330"/>
          </a:xfrm>
          <a:prstGeom prst="rect">
            <a:avLst/>
          </a:prstGeom>
          <a:solidFill>
            <a:srgbClr val="26348C">
              <a:alpha val="5000"/>
            </a:srgb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pl-PL" dirty="0">
                <a:solidFill>
                  <a:srgbClr val="26348C"/>
                </a:solidFill>
              </a:rPr>
              <a:t>Brak większych problemów z dostępnością do gazociągu, co istotne w kontekście odchodzenia od ogrzewania budynków mieszkalnych paliwami stałymi. Na koniec 2020 r. dostępem do sieci było objęte 82,7% mieszkańców gminy Zator, więcej niż w powiecie (81,5%) oraz regionie (64,8%).</a:t>
            </a:r>
          </a:p>
        </p:txBody>
      </p:sp>
      <p:sp>
        <p:nvSpPr>
          <p:cNvPr id="19" name="Tytuł 1"/>
          <p:cNvSpPr>
            <a:spLocks noGrp="1"/>
          </p:cNvSpPr>
          <p:nvPr>
            <p:ph type="title"/>
          </p:nvPr>
        </p:nvSpPr>
        <p:spPr>
          <a:xfrm>
            <a:off x="944954" y="533141"/>
            <a:ext cx="10515600" cy="1019087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26348C"/>
                </a:solidFill>
                <a:latin typeface="+mn-lt"/>
              </a:rPr>
              <a:t>Środowisko naturalne</a:t>
            </a:r>
          </a:p>
        </p:txBody>
      </p:sp>
    </p:spTree>
    <p:extLst>
      <p:ext uri="{BB962C8B-B14F-4D97-AF65-F5344CB8AC3E}">
        <p14:creationId xmlns:p14="http://schemas.microsoft.com/office/powerpoint/2010/main" val="416499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" y="0"/>
            <a:ext cx="12189979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362165" y="5121642"/>
            <a:ext cx="5407470" cy="646331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26348C"/>
                </a:solidFill>
              </a:rPr>
              <a:t>Odsetek [%] budynków mieszkalnych porównywanych JST posiadających dostęp do kanalizacji (2020, GUS)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23143" y="5121643"/>
            <a:ext cx="5316889" cy="646331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26348C"/>
                </a:solidFill>
              </a:rPr>
              <a:t>Odsetek [%] budynków mieszkalnych porównywanych JST posiadających dostęp do wodociągu (2020, GUS)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A93763E-EB8E-4779-B3F7-CAAD214CC8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49" y="851900"/>
            <a:ext cx="5417062" cy="419125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4483909-F88E-48D7-AEBC-B0AF9AA9DE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757" y="851900"/>
            <a:ext cx="5407470" cy="418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9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" y="0"/>
            <a:ext cx="12189979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362165" y="5121642"/>
            <a:ext cx="5407470" cy="923330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26348C"/>
                </a:solidFill>
              </a:rPr>
              <a:t>Odsetek [%] odpadów zebranych selektywnie</a:t>
            </a:r>
            <a:br>
              <a:rPr lang="pl-PL" b="1" dirty="0">
                <a:solidFill>
                  <a:srgbClr val="26348C"/>
                </a:solidFill>
              </a:rPr>
            </a:br>
            <a:r>
              <a:rPr lang="pl-PL" b="1" dirty="0">
                <a:solidFill>
                  <a:srgbClr val="26348C"/>
                </a:solidFill>
              </a:rPr>
              <a:t>w ogólnej liczbie odpadów i zmiana tej wartości [punkty procentowe] w okresie 2016-2020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23143" y="5121643"/>
            <a:ext cx="5316889" cy="646331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26348C"/>
                </a:solidFill>
              </a:rPr>
              <a:t>Odsetek [%] mieszkańców porównywanych JST posiadających dostęp do gazociągu (2020, GUS)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5E05611-18C4-4BF0-A3BA-AAEFD8D0EF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43" y="857680"/>
            <a:ext cx="5316889" cy="411374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768E1A0-DA2A-4C49-85AB-4AB074D743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970" y="857681"/>
            <a:ext cx="5316887" cy="411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77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79" cy="6858000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2655" y="1566725"/>
            <a:ext cx="1060410" cy="1060410"/>
          </a:xfrm>
          <a:prstGeom prst="rect">
            <a:avLst/>
          </a:prstGeom>
          <a:solidFill>
            <a:srgbClr val="26348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-9061" y="2747570"/>
            <a:ext cx="1083842" cy="1083842"/>
          </a:xfrm>
          <a:prstGeom prst="rect">
            <a:avLst/>
          </a:prstGeom>
          <a:solidFill>
            <a:srgbClr val="26348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-10126" y="3940782"/>
            <a:ext cx="1085972" cy="1085972"/>
          </a:xfrm>
          <a:prstGeom prst="rect">
            <a:avLst/>
          </a:prstGeom>
          <a:solidFill>
            <a:srgbClr val="26348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-10127" y="5158254"/>
            <a:ext cx="1060411" cy="1060411"/>
          </a:xfrm>
          <a:prstGeom prst="rect">
            <a:avLst/>
          </a:prstGeom>
          <a:solidFill>
            <a:srgbClr val="26348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245472" y="4022103"/>
            <a:ext cx="10500451" cy="923330"/>
          </a:xfrm>
          <a:prstGeom prst="rect">
            <a:avLst/>
          </a:prstGeom>
          <a:solidFill>
            <a:srgbClr val="26348C">
              <a:alpha val="5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26348C"/>
                </a:solidFill>
              </a:rPr>
              <a:t>Istotny zasób dziedzictwa niematerialnego – tradycje związane z gospodarką hodowlaną i produkcją ryb słodkowodnych. „Karp zatorski” - produkt tradycyjny kojarzony z gminą, wieloletnia współpraca siedmiu samorządów </a:t>
            </a:r>
            <a:r>
              <a:rPr lang="pl-PL" dirty="0" smtClean="0">
                <a:solidFill>
                  <a:srgbClr val="26348C"/>
                </a:solidFill>
              </a:rPr>
              <a:t>w ramach LGD „Doliny </a:t>
            </a:r>
            <a:r>
              <a:rPr lang="pl-PL" dirty="0">
                <a:solidFill>
                  <a:srgbClr val="26348C"/>
                </a:solidFill>
              </a:rPr>
              <a:t>Karpia” – m.in. inicjatywy dla rozwoju turystyki, promocja.</a:t>
            </a:r>
            <a:endParaRPr lang="pl-PL" baseline="30000" dirty="0">
              <a:solidFill>
                <a:srgbClr val="26348C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1245472" y="1646431"/>
            <a:ext cx="10500451" cy="923330"/>
          </a:xfrm>
          <a:prstGeom prst="rect">
            <a:avLst/>
          </a:prstGeom>
          <a:solidFill>
            <a:srgbClr val="26348C">
              <a:alpha val="5000"/>
            </a:srgb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pl-PL" dirty="0">
                <a:solidFill>
                  <a:srgbClr val="26348C"/>
                </a:solidFill>
              </a:rPr>
              <a:t>Samorządowa placówka kultury – Regionalny Ośrodek Kultury Doliny Karpia w Zatorze, skupiający m.in. bibliotekę publiczną z filiami i nadzorujący działalność domów ludowych. Podstawowa instytucja zapewniająca kontakt z szeroko pojętą kulturą dla mieszkańców gminy, wspierająca też działania organizacji pozarządowych.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1245472" y="2830393"/>
            <a:ext cx="10500451" cy="923330"/>
          </a:xfrm>
          <a:prstGeom prst="rect">
            <a:avLst/>
          </a:prstGeom>
          <a:solidFill>
            <a:srgbClr val="26348C">
              <a:alpha val="5000"/>
            </a:srgb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pl-PL" dirty="0">
                <a:solidFill>
                  <a:srgbClr val="26348C"/>
                </a:solidFill>
              </a:rPr>
              <a:t>9 obiektów w Rejestrze Zabytków Nieruchomych – głównie architektura sakralna oraz dworsko-pałacowa. Bardzo duży potencjał w zakresie aktywnego wypoczynku, w oparciu o walory środowiskowe (m.in. rowery, wędkarstwo, obserwacja przyrody).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1245472" y="5226794"/>
            <a:ext cx="10500451" cy="923330"/>
          </a:xfrm>
          <a:prstGeom prst="rect">
            <a:avLst/>
          </a:prstGeom>
          <a:solidFill>
            <a:srgbClr val="26348C">
              <a:alpha val="5000"/>
            </a:srgb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pl-PL" dirty="0">
                <a:solidFill>
                  <a:srgbClr val="26348C"/>
                </a:solidFill>
              </a:rPr>
              <a:t>Gmina Zator – centrum rozrywki rodzinnej o rozpoznawalności międzynarodowej za sprawą działalności parków rozrywki „</a:t>
            </a:r>
            <a:r>
              <a:rPr lang="pl-PL" dirty="0" err="1">
                <a:solidFill>
                  <a:srgbClr val="26348C"/>
                </a:solidFill>
              </a:rPr>
              <a:t>Energylandia</a:t>
            </a:r>
            <a:r>
              <a:rPr lang="pl-PL" dirty="0">
                <a:solidFill>
                  <a:srgbClr val="26348C"/>
                </a:solidFill>
              </a:rPr>
              <a:t>” i „</a:t>
            </a:r>
            <a:r>
              <a:rPr lang="pl-PL" dirty="0" err="1">
                <a:solidFill>
                  <a:srgbClr val="26348C"/>
                </a:solidFill>
              </a:rPr>
              <a:t>Zatorland</a:t>
            </a:r>
            <a:r>
              <a:rPr lang="pl-PL" dirty="0">
                <a:solidFill>
                  <a:srgbClr val="26348C"/>
                </a:solidFill>
              </a:rPr>
              <a:t>”. W 2021 r., pomimo obostrzeń związanych z pandemią, pierwszy z nich odwiedziło 1,8 mln osób. </a:t>
            </a:r>
          </a:p>
        </p:txBody>
      </p:sp>
      <p:sp>
        <p:nvSpPr>
          <p:cNvPr id="19" name="Tytuł 1"/>
          <p:cNvSpPr>
            <a:spLocks noGrp="1"/>
          </p:cNvSpPr>
          <p:nvPr>
            <p:ph type="title"/>
          </p:nvPr>
        </p:nvSpPr>
        <p:spPr>
          <a:xfrm>
            <a:off x="944954" y="533141"/>
            <a:ext cx="10515600" cy="1019087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26348C"/>
                </a:solidFill>
                <a:latin typeface="+mn-lt"/>
              </a:rPr>
              <a:t>Kultura, rekreacja i „czas wolny”</a:t>
            </a:r>
          </a:p>
        </p:txBody>
      </p:sp>
    </p:spTree>
    <p:extLst>
      <p:ext uri="{BB962C8B-B14F-4D97-AF65-F5344CB8AC3E}">
        <p14:creationId xmlns:p14="http://schemas.microsoft.com/office/powerpoint/2010/main" val="4222391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" y="0"/>
            <a:ext cx="12189979" cy="6858000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667866" y="1274861"/>
            <a:ext cx="504496" cy="504496"/>
          </a:xfrm>
          <a:prstGeom prst="rect">
            <a:avLst/>
          </a:prstGeom>
          <a:solidFill>
            <a:srgbClr val="26348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67866" y="1845615"/>
            <a:ext cx="504496" cy="504496"/>
          </a:xfrm>
          <a:prstGeom prst="rect">
            <a:avLst/>
          </a:prstGeom>
          <a:solidFill>
            <a:srgbClr val="26348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667866" y="2434887"/>
            <a:ext cx="504496" cy="504496"/>
          </a:xfrm>
          <a:prstGeom prst="rect">
            <a:avLst/>
          </a:prstGeom>
          <a:solidFill>
            <a:srgbClr val="26348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667866" y="3024159"/>
            <a:ext cx="504496" cy="504496"/>
          </a:xfrm>
          <a:prstGeom prst="rect">
            <a:avLst/>
          </a:prstGeom>
          <a:solidFill>
            <a:srgbClr val="26348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630153" y="1360221"/>
            <a:ext cx="9747594" cy="369332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26348C"/>
                </a:solidFill>
              </a:rPr>
              <a:t>Uwarunkowania wynikające z położenia, w tym dostępność transportowa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1630153" y="1930116"/>
            <a:ext cx="9747596" cy="369332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>
                <a:solidFill>
                  <a:srgbClr val="26348C"/>
                </a:solidFill>
              </a:defRPr>
            </a:lvl1pPr>
          </a:lstStyle>
          <a:p>
            <a:r>
              <a:rPr lang="pl-PL" b="1" dirty="0"/>
              <a:t>Demografia: ludność i procesy demograficzne 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1630152" y="2507395"/>
            <a:ext cx="9747595" cy="369332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26348C"/>
                </a:solidFill>
              </a:rPr>
              <a:t>Gospodarka: działalność gospodarcza i rynek pracy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1630152" y="3084674"/>
            <a:ext cx="9760658" cy="369332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26348C"/>
                </a:solidFill>
              </a:rPr>
              <a:t>Środowisko naturalne – zasoby, stan zachowania i infrastruktura sieciowa</a:t>
            </a:r>
          </a:p>
        </p:txBody>
      </p:sp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944954" y="533142"/>
            <a:ext cx="10515600" cy="818092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26348C"/>
                </a:solidFill>
                <a:latin typeface="+mn-lt"/>
              </a:rPr>
              <a:t>Zakresy tematyczne diagnozy 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667866" y="3598831"/>
            <a:ext cx="504496" cy="504496"/>
          </a:xfrm>
          <a:prstGeom prst="rect">
            <a:avLst/>
          </a:prstGeom>
          <a:solidFill>
            <a:srgbClr val="26348C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667866" y="4196884"/>
            <a:ext cx="504496" cy="504496"/>
          </a:xfrm>
          <a:prstGeom prst="rect">
            <a:avLst/>
          </a:prstGeom>
          <a:solidFill>
            <a:srgbClr val="26348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1643216" y="4277281"/>
            <a:ext cx="9747595" cy="369332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26348C"/>
                </a:solidFill>
              </a:rPr>
              <a:t>Bezpieczeństwo publiczne i polityka społeczna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1630152" y="3692770"/>
            <a:ext cx="9747597" cy="369332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26348C"/>
                </a:solidFill>
              </a:rPr>
              <a:t>Kultura, dziedzictwo kulturowe oraz „przemysły czasu wolnego” – sport, turystyka i rekreacja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667866" y="4771552"/>
            <a:ext cx="504496" cy="504496"/>
          </a:xfrm>
          <a:prstGeom prst="rect">
            <a:avLst/>
          </a:prstGeom>
          <a:solidFill>
            <a:srgbClr val="26348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667866" y="5343949"/>
            <a:ext cx="504496" cy="504496"/>
          </a:xfrm>
          <a:prstGeom prst="rect">
            <a:avLst/>
          </a:prstGeom>
          <a:solidFill>
            <a:srgbClr val="26348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667866" y="5916785"/>
            <a:ext cx="504496" cy="504496"/>
          </a:xfrm>
          <a:prstGeom prst="rect">
            <a:avLst/>
          </a:prstGeom>
          <a:solidFill>
            <a:srgbClr val="26348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1630153" y="4816863"/>
            <a:ext cx="9773722" cy="369332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>
                <a:solidFill>
                  <a:srgbClr val="26348C"/>
                </a:solidFill>
              </a:defRPr>
            </a:lvl1pPr>
          </a:lstStyle>
          <a:p>
            <a:r>
              <a:rPr lang="pl-PL" b="1" dirty="0"/>
              <a:t>Edukacja i wychowanie przedszkolne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1630152" y="5401374"/>
            <a:ext cx="9799848" cy="369332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26348C"/>
                </a:solidFill>
              </a:rPr>
              <a:t>Stan finansów samorządowych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1630153" y="5991406"/>
            <a:ext cx="9852097" cy="369332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26348C"/>
                </a:solidFill>
              </a:rPr>
              <a:t>Podsumowanie</a:t>
            </a:r>
          </a:p>
        </p:txBody>
      </p:sp>
    </p:spTree>
    <p:extLst>
      <p:ext uri="{BB962C8B-B14F-4D97-AF65-F5344CB8AC3E}">
        <p14:creationId xmlns:p14="http://schemas.microsoft.com/office/powerpoint/2010/main" val="3461125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" y="0"/>
            <a:ext cx="12189979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362165" y="5008427"/>
            <a:ext cx="5407470" cy="646331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pl-PL" b="1" dirty="0">
                <a:solidFill>
                  <a:srgbClr val="26348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Frekwencja [mln osób] w rodzinnym parku rozrywki „</a:t>
            </a:r>
            <a:r>
              <a:rPr lang="pl-PL" b="1" dirty="0" err="1">
                <a:solidFill>
                  <a:srgbClr val="26348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Energylandia</a:t>
            </a:r>
            <a:r>
              <a:rPr lang="pl-PL" b="1" dirty="0">
                <a:solidFill>
                  <a:srgbClr val="26348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(2014-2022)</a:t>
            </a:r>
            <a:endParaRPr lang="pl-PL" sz="1800" b="1" dirty="0">
              <a:solidFill>
                <a:srgbClr val="26348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23143" y="5008428"/>
            <a:ext cx="5316889" cy="646331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pl-PL" sz="1800" b="1" dirty="0">
                <a:solidFill>
                  <a:srgbClr val="26348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Miejsca noclegowe całoroczne i sezonowe w gminie Zator (2014-2020)</a:t>
            </a:r>
            <a:endParaRPr lang="pl-PL" sz="1800" b="1" dirty="0">
              <a:solidFill>
                <a:srgbClr val="26348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F5E1652E-D99E-48C2-B6BC-9AADDA1BEA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8905179"/>
              </p:ext>
            </p:extLst>
          </p:nvPr>
        </p:nvGraphicFramePr>
        <p:xfrm>
          <a:off x="6473300" y="1677880"/>
          <a:ext cx="5062391" cy="3060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C3FEC179-86E8-474C-BD8C-3F3F256C74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5060125"/>
              </p:ext>
            </p:extLst>
          </p:nvPr>
        </p:nvGraphicFramePr>
        <p:xfrm>
          <a:off x="523142" y="1677880"/>
          <a:ext cx="5316889" cy="3122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34469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79" cy="6858000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2655" y="1566725"/>
            <a:ext cx="1060410" cy="1060410"/>
          </a:xfrm>
          <a:prstGeom prst="rect">
            <a:avLst/>
          </a:prstGeom>
          <a:solidFill>
            <a:srgbClr val="26348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-9061" y="2747570"/>
            <a:ext cx="1083842" cy="1083842"/>
          </a:xfrm>
          <a:prstGeom prst="rect">
            <a:avLst/>
          </a:prstGeom>
          <a:solidFill>
            <a:srgbClr val="26348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-10126" y="3940782"/>
            <a:ext cx="1085972" cy="1085972"/>
          </a:xfrm>
          <a:prstGeom prst="rect">
            <a:avLst/>
          </a:prstGeom>
          <a:solidFill>
            <a:srgbClr val="26348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-10127" y="5158254"/>
            <a:ext cx="1060411" cy="1060411"/>
          </a:xfrm>
          <a:prstGeom prst="rect">
            <a:avLst/>
          </a:prstGeom>
          <a:solidFill>
            <a:srgbClr val="26348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245472" y="4022103"/>
            <a:ext cx="10500451" cy="923330"/>
          </a:xfrm>
          <a:prstGeom prst="rect">
            <a:avLst/>
          </a:prstGeom>
          <a:solidFill>
            <a:srgbClr val="26348C">
              <a:alpha val="5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26348C"/>
                </a:solidFill>
              </a:rPr>
              <a:t>W zakresie bezpieczeństwa publicznego miasto Zator posiada znaczenie na skalę ponadlokalną, z uwagi na lokalizację komisariatu policji, jednostki OSP oraz stacjonowanie Zespołu Ratownictwa Medycznego. Na poziom zagrożeń wpływa duży ruch turystyczny, zwłaszcza w sezonie letnim.</a:t>
            </a:r>
            <a:endParaRPr lang="pl-PL" baseline="30000" dirty="0">
              <a:solidFill>
                <a:srgbClr val="26348C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1245472" y="1646431"/>
            <a:ext cx="10500451" cy="923330"/>
          </a:xfrm>
          <a:prstGeom prst="rect">
            <a:avLst/>
          </a:prstGeom>
          <a:solidFill>
            <a:srgbClr val="26348C">
              <a:alpha val="5000"/>
            </a:srgb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pl-PL" dirty="0">
                <a:solidFill>
                  <a:srgbClr val="26348C"/>
                </a:solidFill>
              </a:rPr>
              <a:t>Gmina Zator jest względnie bezpieczna, z kilkoma trendami zwracającymi uwagę – w okresie 2017-2021 wzrosła liczba odnotowywanych kradzieży, w tym z włamaniem. Nie odnotowywano zabójstw, do przypadków incydentalnych należały rozboje, bójki i pobicia.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1245472" y="2830393"/>
            <a:ext cx="10500451" cy="923330"/>
          </a:xfrm>
          <a:prstGeom prst="rect">
            <a:avLst/>
          </a:prstGeom>
          <a:solidFill>
            <a:srgbClr val="26348C">
              <a:alpha val="5000"/>
            </a:srgb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pl-PL" dirty="0">
                <a:solidFill>
                  <a:srgbClr val="26348C"/>
                </a:solidFill>
              </a:rPr>
              <a:t>Przez okres 2017-2021 na stałym poziomie utrzymywała się liczba wypadków. </a:t>
            </a:r>
            <a:r>
              <a:rPr lang="pl-PL" sz="1800" dirty="0">
                <a:solidFill>
                  <a:srgbClr val="26348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Łącznie w analizowanym pięcioleciu na drogach gminy Zator doszło do 29 wypadków drogowych, w których zginęło 7 osób, a 24 zostały ranne. Wzrosła natomiast liczba kolizji drogowych.</a:t>
            </a:r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1245472" y="5226794"/>
            <a:ext cx="10500451" cy="923330"/>
          </a:xfrm>
          <a:prstGeom prst="rect">
            <a:avLst/>
          </a:prstGeom>
          <a:solidFill>
            <a:srgbClr val="26348C">
              <a:alpha val="5000"/>
            </a:srgb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pl-PL" dirty="0">
                <a:solidFill>
                  <a:srgbClr val="26348C"/>
                </a:solidFill>
              </a:rPr>
              <a:t>Zagrożenie powodziowe (głównie w sąsiedztwie koryt Wisły, Skawy i </a:t>
            </a:r>
            <a:r>
              <a:rPr lang="pl-PL" dirty="0" err="1">
                <a:solidFill>
                  <a:srgbClr val="26348C"/>
                </a:solidFill>
              </a:rPr>
              <a:t>Wieprzówki</a:t>
            </a:r>
            <a:r>
              <a:rPr lang="pl-PL" dirty="0">
                <a:solidFill>
                  <a:srgbClr val="26348C"/>
                </a:solidFill>
              </a:rPr>
              <a:t>) oraz osuwiskowe (głównie wieś Grodzisko) na obszarze gminy, w tym także w odniesieniu do zabudowy mieszkalnej. Ryzyko znacznych zniszczeń w przypadku scenariusza przerwania wałów na Wiśle lub Skawie.</a:t>
            </a:r>
            <a:endParaRPr lang="pl-PL" b="1" dirty="0">
              <a:solidFill>
                <a:srgbClr val="26348C"/>
              </a:solidFill>
              <a:highlight>
                <a:srgbClr val="FFFF00"/>
              </a:highlight>
            </a:endParaRPr>
          </a:p>
        </p:txBody>
      </p:sp>
      <p:sp>
        <p:nvSpPr>
          <p:cNvPr id="19" name="Tytuł 1"/>
          <p:cNvSpPr>
            <a:spLocks noGrp="1"/>
          </p:cNvSpPr>
          <p:nvPr>
            <p:ph type="title"/>
          </p:nvPr>
        </p:nvSpPr>
        <p:spPr>
          <a:xfrm>
            <a:off x="944954" y="533141"/>
            <a:ext cx="10515600" cy="1019087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26348C"/>
                </a:solidFill>
                <a:latin typeface="+mn-lt"/>
              </a:rPr>
              <a:t>Bezpieczeństwo publiczne</a:t>
            </a:r>
          </a:p>
        </p:txBody>
      </p:sp>
    </p:spTree>
    <p:extLst>
      <p:ext uri="{BB962C8B-B14F-4D97-AF65-F5344CB8AC3E}">
        <p14:creationId xmlns:p14="http://schemas.microsoft.com/office/powerpoint/2010/main" val="1804033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" y="0"/>
            <a:ext cx="12189979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362165" y="5008427"/>
            <a:ext cx="5407470" cy="646331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pl-PL" b="1" dirty="0">
                <a:solidFill>
                  <a:srgbClr val="26348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Tereny z zagrożeniem powodziowym i osuwiskowym</a:t>
            </a:r>
            <a:br>
              <a:rPr lang="pl-PL" b="1" dirty="0">
                <a:solidFill>
                  <a:srgbClr val="26348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>
                <a:solidFill>
                  <a:srgbClr val="26348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gminie Zator</a:t>
            </a:r>
            <a:endParaRPr lang="pl-PL" sz="1800" b="1" dirty="0">
              <a:solidFill>
                <a:srgbClr val="26348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23143" y="5008428"/>
            <a:ext cx="5316889" cy="646331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pl-PL" sz="1800" b="1" dirty="0">
                <a:solidFill>
                  <a:srgbClr val="26348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Rozmieszczenie podmiotów bezpieczeństwa publicznego w gminie Zator (2021)</a:t>
            </a:r>
            <a:endParaRPr lang="pl-PL" sz="1800" b="1" dirty="0">
              <a:solidFill>
                <a:srgbClr val="26348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A97375C-E28D-44DC-88E3-C23294B5E7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43" y="587821"/>
            <a:ext cx="5306693" cy="442060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3391DD2-2F2F-410A-8E60-39178F4766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611" y="495854"/>
            <a:ext cx="3246699" cy="460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15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79" cy="6858000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2655" y="1566725"/>
            <a:ext cx="1060410" cy="1060410"/>
          </a:xfrm>
          <a:prstGeom prst="rect">
            <a:avLst/>
          </a:prstGeom>
          <a:solidFill>
            <a:srgbClr val="26348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-9061" y="2747570"/>
            <a:ext cx="1083842" cy="1083842"/>
          </a:xfrm>
          <a:prstGeom prst="rect">
            <a:avLst/>
          </a:prstGeom>
          <a:solidFill>
            <a:srgbClr val="26348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-10126" y="3940782"/>
            <a:ext cx="1085972" cy="1085972"/>
          </a:xfrm>
          <a:prstGeom prst="rect">
            <a:avLst/>
          </a:prstGeom>
          <a:solidFill>
            <a:srgbClr val="26348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-10127" y="5158254"/>
            <a:ext cx="1060411" cy="1060411"/>
          </a:xfrm>
          <a:prstGeom prst="rect">
            <a:avLst/>
          </a:prstGeom>
          <a:solidFill>
            <a:srgbClr val="26348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245472" y="4022103"/>
            <a:ext cx="10500451" cy="923330"/>
          </a:xfrm>
          <a:prstGeom prst="rect">
            <a:avLst/>
          </a:prstGeom>
          <a:solidFill>
            <a:srgbClr val="26348C">
              <a:alpha val="5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26348C"/>
                </a:solidFill>
              </a:rPr>
              <a:t>Wśród przyczyn udzielania wsparcia w 2021 r. dominowały „ubóstwo” (33,2% ogółu), pozostałe nie przekraczały poziomu kilkunastu procent ogółu. W 2017 r. struktura była nieco mniej spłaszczona, z dominacją „ubóstwa” (30,0%) oraz „bezrobocia” (25,9%).</a:t>
            </a:r>
            <a:endParaRPr lang="pl-PL" baseline="30000" dirty="0">
              <a:solidFill>
                <a:srgbClr val="26348C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1245472" y="1646431"/>
            <a:ext cx="10500451" cy="923330"/>
          </a:xfrm>
          <a:prstGeom prst="rect">
            <a:avLst/>
          </a:prstGeom>
          <a:solidFill>
            <a:srgbClr val="26348C">
              <a:alpha val="5000"/>
            </a:srgb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pl-PL" dirty="0">
                <a:solidFill>
                  <a:srgbClr val="26348C"/>
                </a:solidFill>
              </a:rPr>
              <a:t>W okresie 2017-2021 liczba osób oraz rodzin zamieszkujących gminę, korzystających z pomocy społecznej, utrzymywała się na zbliżonym poziomie. W 2021 r. w stosunku do roku 2017 ze świadczeń korzystało o 6 osób więcej i o 9 rodzin mniej. Największa liczba wspieranych przypadała na rok 2019.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1245471" y="2938130"/>
            <a:ext cx="10500451" cy="646331"/>
          </a:xfrm>
          <a:prstGeom prst="rect">
            <a:avLst/>
          </a:prstGeom>
          <a:solidFill>
            <a:srgbClr val="26348C">
              <a:alpha val="5000"/>
            </a:srgb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pl-PL" dirty="0">
                <a:solidFill>
                  <a:srgbClr val="26348C"/>
                </a:solidFill>
              </a:rPr>
              <a:t>W okresie 2017-2021 zmalały odsetki przypadające na grupy najmłodszych i najstarszych korzystających</a:t>
            </a:r>
            <a:br>
              <a:rPr lang="pl-PL" dirty="0">
                <a:solidFill>
                  <a:srgbClr val="26348C"/>
                </a:solidFill>
              </a:rPr>
            </a:br>
            <a:r>
              <a:rPr lang="pl-PL" dirty="0">
                <a:solidFill>
                  <a:srgbClr val="26348C"/>
                </a:solidFill>
              </a:rPr>
              <a:t>z pomocy społecznej. Jednocześnie zdecydowaną większość, bo ponad 80% stanowią wspierani długotrwale.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1245472" y="5226794"/>
            <a:ext cx="10500451" cy="923330"/>
          </a:xfrm>
          <a:prstGeom prst="rect">
            <a:avLst/>
          </a:prstGeom>
          <a:solidFill>
            <a:srgbClr val="26348C">
              <a:alpha val="5000"/>
            </a:srgb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pl-PL" dirty="0">
                <a:solidFill>
                  <a:srgbClr val="26348C"/>
                </a:solidFill>
              </a:rPr>
              <a:t>Wyliczana przez GUS liczba beneficjentów pomocy społecznej w przeliczeniu na 10 tys. mieszkańców na koniec 2020 r. w gminie Zator wyniosła 275 osób, znacząco mniej niż w przypadku całego regionu (371) ale więcej niż w powiecie (236). Na tle porównawczym rezultat nie wyróżniał się.</a:t>
            </a:r>
            <a:endParaRPr lang="pl-PL" b="1" dirty="0">
              <a:solidFill>
                <a:srgbClr val="26348C"/>
              </a:solidFill>
            </a:endParaRPr>
          </a:p>
        </p:txBody>
      </p:sp>
      <p:sp>
        <p:nvSpPr>
          <p:cNvPr id="19" name="Tytuł 1"/>
          <p:cNvSpPr>
            <a:spLocks noGrp="1"/>
          </p:cNvSpPr>
          <p:nvPr>
            <p:ph type="title"/>
          </p:nvPr>
        </p:nvSpPr>
        <p:spPr>
          <a:xfrm>
            <a:off x="944954" y="533141"/>
            <a:ext cx="10515600" cy="1019087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26348C"/>
                </a:solidFill>
                <a:latin typeface="+mn-lt"/>
              </a:rPr>
              <a:t>Polityka społeczna</a:t>
            </a:r>
          </a:p>
        </p:txBody>
      </p:sp>
    </p:spTree>
    <p:extLst>
      <p:ext uri="{BB962C8B-B14F-4D97-AF65-F5344CB8AC3E}">
        <p14:creationId xmlns:p14="http://schemas.microsoft.com/office/powerpoint/2010/main" val="781790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" y="0"/>
            <a:ext cx="12189979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362165" y="5008427"/>
            <a:ext cx="5407470" cy="1200329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26348C"/>
                </a:solidFill>
              </a:rPr>
              <a:t>Beneficjenci pomocy społecznej na 10 tys. mieszkańców wybranych jednostek w 2020 r.</a:t>
            </a:r>
            <a:br>
              <a:rPr lang="pl-PL" b="1" dirty="0">
                <a:solidFill>
                  <a:srgbClr val="26348C"/>
                </a:solidFill>
              </a:rPr>
            </a:br>
            <a:r>
              <a:rPr lang="pl-PL" b="1" dirty="0">
                <a:solidFill>
                  <a:srgbClr val="26348C"/>
                </a:solidFill>
              </a:rPr>
              <a:t>i zmiana tej wartości [%] w roku 2020</a:t>
            </a:r>
            <a:br>
              <a:rPr lang="pl-PL" b="1" dirty="0">
                <a:solidFill>
                  <a:srgbClr val="26348C"/>
                </a:solidFill>
              </a:rPr>
            </a:br>
            <a:r>
              <a:rPr lang="pl-PL" b="1" dirty="0">
                <a:solidFill>
                  <a:srgbClr val="26348C"/>
                </a:solidFill>
              </a:rPr>
              <a:t>w stosunku do roku 2016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23143" y="5008428"/>
            <a:ext cx="5316889" cy="646331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26348C"/>
                </a:solidFill>
              </a:rPr>
              <a:t>Liczba osób i rodzin korzystających ze świadczeń pomocy społecznej w gminie Zator (2017-2021)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8F97E51-7AD3-45C9-84BF-A94A10CB97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884" y="886872"/>
            <a:ext cx="4983497" cy="3855798"/>
          </a:xfrm>
          <a:prstGeom prst="rect">
            <a:avLst/>
          </a:prstGeom>
        </p:spPr>
      </p:pic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E6DFB8D6-8B79-4B2E-8A38-DA6DF0030B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8261196"/>
              </p:ext>
            </p:extLst>
          </p:nvPr>
        </p:nvGraphicFramePr>
        <p:xfrm>
          <a:off x="639619" y="1393794"/>
          <a:ext cx="5200413" cy="3400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74314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" y="0"/>
            <a:ext cx="12189979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362165" y="5008427"/>
            <a:ext cx="5407470" cy="923330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26348C"/>
                </a:solidFill>
              </a:rPr>
              <a:t>Struktura [%] świadczeń pomocy społecznej w gminie Zator ze względu na powody ich udzielania </a:t>
            </a:r>
            <a:br>
              <a:rPr lang="pl-PL" b="1" dirty="0">
                <a:solidFill>
                  <a:srgbClr val="26348C"/>
                </a:solidFill>
              </a:rPr>
            </a:br>
            <a:r>
              <a:rPr lang="pl-PL" b="1" dirty="0">
                <a:solidFill>
                  <a:srgbClr val="26348C"/>
                </a:solidFill>
              </a:rPr>
              <a:t>(2017, 2021)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23143" y="5008428"/>
            <a:ext cx="5316889" cy="923330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26348C"/>
                </a:solidFill>
              </a:rPr>
              <a:t>Struktura [%] osób objętych pomocą społeczną</a:t>
            </a:r>
            <a:br>
              <a:rPr lang="pl-PL" b="1" dirty="0">
                <a:solidFill>
                  <a:srgbClr val="26348C"/>
                </a:solidFill>
              </a:rPr>
            </a:br>
            <a:r>
              <a:rPr lang="pl-PL" b="1" dirty="0">
                <a:solidFill>
                  <a:srgbClr val="26348C"/>
                </a:solidFill>
              </a:rPr>
              <a:t>w gminie Zator z wyszczególnieniem grup problemowych (2017-2021)</a:t>
            </a: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4C607BE1-6D41-4F42-9795-6F36B76004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2131039"/>
              </p:ext>
            </p:extLst>
          </p:nvPr>
        </p:nvGraphicFramePr>
        <p:xfrm>
          <a:off x="523142" y="1512916"/>
          <a:ext cx="5316889" cy="3189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E4EF8246-9A08-41F3-AF8E-E13F90A838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9424190"/>
              </p:ext>
            </p:extLst>
          </p:nvPr>
        </p:nvGraphicFramePr>
        <p:xfrm>
          <a:off x="6351970" y="1512916"/>
          <a:ext cx="5407469" cy="3189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81050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" y="28222"/>
            <a:ext cx="12189979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010" y="1611491"/>
            <a:ext cx="1060410" cy="1060410"/>
          </a:xfrm>
          <a:prstGeom prst="rect">
            <a:avLst/>
          </a:prstGeom>
          <a:solidFill>
            <a:srgbClr val="26348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140" y="2817351"/>
            <a:ext cx="1083842" cy="1083842"/>
          </a:xfrm>
          <a:prstGeom prst="rect">
            <a:avLst/>
          </a:prstGeom>
          <a:solidFill>
            <a:srgbClr val="26348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010" y="4048663"/>
            <a:ext cx="1085972" cy="1085972"/>
          </a:xfrm>
          <a:prstGeom prst="rect">
            <a:avLst/>
          </a:prstGeom>
          <a:solidFill>
            <a:srgbClr val="26348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1231762" y="2897607"/>
            <a:ext cx="10500451" cy="923330"/>
          </a:xfrm>
          <a:prstGeom prst="rect">
            <a:avLst/>
          </a:prstGeom>
          <a:solidFill>
            <a:srgbClr val="26348C">
              <a:alpha val="5000"/>
            </a:srgb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pl-PL" dirty="0">
                <a:solidFill>
                  <a:srgbClr val="26348C"/>
                </a:solidFill>
              </a:rPr>
              <a:t>Pomimo działania 8 szkół podstawowych, trzy z nich (Zator, </a:t>
            </a:r>
            <a:r>
              <a:rPr lang="pl-PL" dirty="0" err="1">
                <a:solidFill>
                  <a:srgbClr val="26348C"/>
                </a:solidFill>
              </a:rPr>
              <a:t>Podolsze</a:t>
            </a:r>
            <a:r>
              <a:rPr lang="pl-PL" dirty="0">
                <a:solidFill>
                  <a:srgbClr val="26348C"/>
                </a:solidFill>
              </a:rPr>
              <a:t>, Graboszyce) skupiają ponad 80% uczniów kształcących się na terenie gminy. Wśród szkół publicznych najmniej uczniów rozpoczęło rok szkolny 2021/2022 w SP Laskowa (38), SP Smolice (56) i SP Grodzisko (34, oddziały I-III).</a:t>
            </a:r>
            <a:endParaRPr lang="pl-PL" dirty="0">
              <a:solidFill>
                <a:srgbClr val="26348C"/>
              </a:solidFill>
              <a:highlight>
                <a:srgbClr val="FFFF00"/>
              </a:highlight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269393" y="1680031"/>
            <a:ext cx="10500451" cy="923330"/>
          </a:xfrm>
          <a:prstGeom prst="rect">
            <a:avLst/>
          </a:prstGeom>
          <a:solidFill>
            <a:srgbClr val="26348C">
              <a:alpha val="5000"/>
            </a:srgb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pl-PL" dirty="0">
                <a:solidFill>
                  <a:srgbClr val="26348C"/>
                </a:solidFill>
              </a:rPr>
              <a:t>Wychowanie przedszkolne zapewnia 10 placówek przedszkolnych, z czego 7 prowadzonych przez samorząd gminny (4 przedszkola publiczne, 3 oddziały przedszkolne przy SP). Sieć szkół podstawowych tworzy</a:t>
            </a:r>
            <a:br>
              <a:rPr lang="pl-PL" dirty="0">
                <a:solidFill>
                  <a:srgbClr val="26348C"/>
                </a:solidFill>
              </a:rPr>
            </a:br>
            <a:r>
              <a:rPr lang="pl-PL" dirty="0">
                <a:solidFill>
                  <a:srgbClr val="26348C"/>
                </a:solidFill>
              </a:rPr>
              <a:t>8 placówek, z czego 6 prowadzi samorząd gminny.</a:t>
            </a:r>
            <a:endParaRPr lang="pl-PL" b="1" dirty="0">
              <a:solidFill>
                <a:srgbClr val="26348C"/>
              </a:solidFill>
              <a:highlight>
                <a:srgbClr val="FFFF00"/>
              </a:highlight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1231762" y="4125605"/>
            <a:ext cx="10500451" cy="923330"/>
          </a:xfrm>
          <a:prstGeom prst="rect">
            <a:avLst/>
          </a:prstGeom>
          <a:solidFill>
            <a:srgbClr val="26348C">
              <a:alpha val="5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26348C"/>
                </a:solidFill>
              </a:rPr>
              <a:t>Lokalnym centrum edukacyjnym jest miasto Zator – działa w nim LO oraz technikum i szkoła branżowa</a:t>
            </a:r>
            <a:br>
              <a:rPr lang="pl-PL" dirty="0">
                <a:solidFill>
                  <a:srgbClr val="26348C"/>
                </a:solidFill>
              </a:rPr>
            </a:br>
            <a:r>
              <a:rPr lang="pl-PL" dirty="0">
                <a:solidFill>
                  <a:srgbClr val="26348C"/>
                </a:solidFill>
              </a:rPr>
              <a:t>I stopnia, z nastawieniem na kształcenie kadr dla przedsiębiorstw działających w SAG i gminie. Organem prowadzącym WZS jest samorząd gminny.</a:t>
            </a:r>
            <a:endParaRPr lang="pl-PL" dirty="0">
              <a:solidFill>
                <a:srgbClr val="26348C"/>
              </a:solidFill>
              <a:highlight>
                <a:srgbClr val="FFFF00"/>
              </a:highlight>
            </a:endParaRPr>
          </a:p>
        </p:txBody>
      </p:sp>
      <p:sp>
        <p:nvSpPr>
          <p:cNvPr id="17" name="Tytuł 1"/>
          <p:cNvSpPr>
            <a:spLocks noGrp="1"/>
          </p:cNvSpPr>
          <p:nvPr>
            <p:ph type="title"/>
          </p:nvPr>
        </p:nvSpPr>
        <p:spPr>
          <a:xfrm>
            <a:off x="944954" y="533141"/>
            <a:ext cx="10515600" cy="1325563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26348C"/>
                </a:solidFill>
                <a:latin typeface="+mn-lt"/>
              </a:rPr>
              <a:t>Edukacja i wychowanie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0" y="5277955"/>
            <a:ext cx="1086982" cy="1060411"/>
          </a:xfrm>
          <a:prstGeom prst="rect">
            <a:avLst/>
          </a:prstGeom>
          <a:solidFill>
            <a:srgbClr val="26348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1231762" y="5346495"/>
            <a:ext cx="10500451" cy="923330"/>
          </a:xfrm>
          <a:prstGeom prst="rect">
            <a:avLst/>
          </a:prstGeom>
          <a:solidFill>
            <a:srgbClr val="26348C">
              <a:alpha val="5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26348C"/>
                </a:solidFill>
              </a:rPr>
              <a:t>Wyniki z egzaminów ósmoklasisty (2019, 2020, 2021) wskazują na zadowalający poziom nauczania.</a:t>
            </a:r>
            <a:br>
              <a:rPr lang="pl-PL" dirty="0">
                <a:solidFill>
                  <a:srgbClr val="26348C"/>
                </a:solidFill>
              </a:rPr>
            </a:br>
            <a:r>
              <a:rPr lang="pl-PL" dirty="0">
                <a:solidFill>
                  <a:srgbClr val="26348C"/>
                </a:solidFill>
              </a:rPr>
              <a:t>W przypadku każdego z trzech przedmiotów (j. polski, j. angielski, matematyka) średnie wyniki [% zdobytych punktów] zwykle lepsze od notowanych dla województwa, powiatu i większości gmin porównywanych.</a:t>
            </a:r>
          </a:p>
        </p:txBody>
      </p:sp>
    </p:spTree>
    <p:extLst>
      <p:ext uri="{BB962C8B-B14F-4D97-AF65-F5344CB8AC3E}">
        <p14:creationId xmlns:p14="http://schemas.microsoft.com/office/powerpoint/2010/main" val="3461125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" y="0"/>
            <a:ext cx="12189979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328448" y="5251929"/>
            <a:ext cx="5316889" cy="646331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800" b="1" dirty="0">
                <a:solidFill>
                  <a:srgbClr val="26348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Liczba uczniów w szkołach podstawowych z terenu gminy Zator w okresie 2017/2018 – 2021/2022</a:t>
            </a:r>
            <a:endParaRPr lang="pl-PL" b="1" dirty="0">
              <a:solidFill>
                <a:srgbClr val="26348C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65907" y="5251929"/>
            <a:ext cx="5316889" cy="646331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26348C"/>
                </a:solidFill>
              </a:rPr>
              <a:t>Rozmieszczenie szkół podstawowych oraz obwody szkolne w gminie Zator (2021)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854B13D5-F98D-4D56-A6AD-0B709D2478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6" y="938602"/>
            <a:ext cx="5316889" cy="4196696"/>
          </a:xfrm>
          <a:prstGeom prst="rect">
            <a:avLst/>
          </a:prstGeom>
        </p:spPr>
      </p:pic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DF3D779F-71BE-4AE1-B271-5F375C858A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313381"/>
              </p:ext>
            </p:extLst>
          </p:nvPr>
        </p:nvGraphicFramePr>
        <p:xfrm>
          <a:off x="6409207" y="1447060"/>
          <a:ext cx="5236130" cy="3559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74427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" y="0"/>
            <a:ext cx="12189979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328448" y="5251929"/>
            <a:ext cx="5316889" cy="646331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26348C"/>
                </a:solidFill>
              </a:rPr>
              <a:t>Średnie wyniki [%] z egzaminu ósmoklasisty</a:t>
            </a:r>
            <a:br>
              <a:rPr lang="pl-PL" b="1" dirty="0">
                <a:solidFill>
                  <a:srgbClr val="26348C"/>
                </a:solidFill>
              </a:rPr>
            </a:br>
            <a:r>
              <a:rPr lang="pl-PL" b="1" dirty="0">
                <a:solidFill>
                  <a:srgbClr val="26348C"/>
                </a:solidFill>
              </a:rPr>
              <a:t>w wybranych jednostkach (2019-2021)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65907" y="5251929"/>
            <a:ext cx="5316889" cy="923330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800" b="1" dirty="0">
                <a:solidFill>
                  <a:srgbClr val="26348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Odsetek ogółu uczniów w gminie Zator przypadający na daną szkołę podstawową w okresie 2017/2018-2021/2022</a:t>
            </a:r>
            <a:endParaRPr lang="pl-PL" b="1" dirty="0">
              <a:solidFill>
                <a:srgbClr val="26348C"/>
              </a:solidFill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E9B9C7E3-3512-46B1-AF3B-6DA75E8F2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921533"/>
              </p:ext>
            </p:extLst>
          </p:nvPr>
        </p:nvGraphicFramePr>
        <p:xfrm>
          <a:off x="6095999" y="2335879"/>
          <a:ext cx="5755640" cy="2150748"/>
        </p:xfrm>
        <a:graphic>
          <a:graphicData uri="http://schemas.openxmlformats.org/drawingml/2006/table">
            <a:tbl>
              <a:tblPr firstRow="1" firstCol="1" bandRow="1"/>
              <a:tblGrid>
                <a:gridCol w="1707515">
                  <a:extLst>
                    <a:ext uri="{9D8B030D-6E8A-4147-A177-3AD203B41FA5}">
                      <a16:colId xmlns:a16="http://schemas.microsoft.com/office/drawing/2014/main" val="1649306675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913867106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1364689886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663067563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2174485224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803467514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1108785521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2826281561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1409205780"/>
                    </a:ext>
                  </a:extLst>
                </a:gridCol>
                <a:gridCol w="446405">
                  <a:extLst>
                    <a:ext uri="{9D8B030D-6E8A-4147-A177-3AD203B41FA5}">
                      <a16:colId xmlns:a16="http://schemas.microsoft.com/office/drawing/2014/main" val="3441949275"/>
                    </a:ext>
                  </a:extLst>
                </a:gridCol>
              </a:tblGrid>
              <a:tr h="238972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język polski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matematyka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język angielski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311782"/>
                  </a:ext>
                </a:extLst>
              </a:tr>
              <a:tr h="23897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337114"/>
                  </a:ext>
                </a:extLst>
              </a:tr>
              <a:tr h="2389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Małopolska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052147"/>
                  </a:ext>
                </a:extLst>
              </a:tr>
              <a:tr h="2389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Powiat oświęcimski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089879"/>
                  </a:ext>
                </a:extLst>
              </a:tr>
              <a:tr h="2389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Alwernia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885860"/>
                  </a:ext>
                </a:extLst>
              </a:tr>
              <a:tr h="2389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Babice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056148"/>
                  </a:ext>
                </a:extLst>
              </a:tr>
              <a:tr h="2389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Przeciszów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28269"/>
                  </a:ext>
                </a:extLst>
              </a:tr>
              <a:tr h="2389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Spytkowice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489592"/>
                  </a:ext>
                </a:extLst>
              </a:tr>
              <a:tr h="2389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Zator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73%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2825599"/>
                  </a:ext>
                </a:extLst>
              </a:tr>
            </a:tbl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06B79E31-FD19-4574-82DC-CA36039039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655479"/>
              </p:ext>
            </p:extLst>
          </p:nvPr>
        </p:nvGraphicFramePr>
        <p:xfrm>
          <a:off x="340361" y="1695635"/>
          <a:ext cx="5416288" cy="3449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19604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79" cy="6858000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2655" y="1566725"/>
            <a:ext cx="1060410" cy="1060410"/>
          </a:xfrm>
          <a:prstGeom prst="rect">
            <a:avLst/>
          </a:prstGeom>
          <a:solidFill>
            <a:srgbClr val="26348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-9061" y="2747570"/>
            <a:ext cx="1083842" cy="1083842"/>
          </a:xfrm>
          <a:prstGeom prst="rect">
            <a:avLst/>
          </a:prstGeom>
          <a:solidFill>
            <a:srgbClr val="26348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-10126" y="3940782"/>
            <a:ext cx="1085972" cy="1085972"/>
          </a:xfrm>
          <a:prstGeom prst="rect">
            <a:avLst/>
          </a:prstGeom>
          <a:solidFill>
            <a:srgbClr val="26348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-10127" y="5158254"/>
            <a:ext cx="1060411" cy="1060411"/>
          </a:xfrm>
          <a:prstGeom prst="rect">
            <a:avLst/>
          </a:prstGeom>
          <a:solidFill>
            <a:srgbClr val="26348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245472" y="4022103"/>
            <a:ext cx="10500451" cy="923330"/>
          </a:xfrm>
          <a:prstGeom prst="rect">
            <a:avLst/>
          </a:prstGeom>
          <a:solidFill>
            <a:srgbClr val="26348C">
              <a:alpha val="5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1800" dirty="0">
                <a:solidFill>
                  <a:srgbClr val="26348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2020 r. z budżetu gminy Zator wydano 54,8 mln zł, co stanowiło kwotę o 35,3% wyższą niż w roku 2017. </a:t>
            </a:r>
            <a:br>
              <a:rPr lang="pl-PL" sz="1800" dirty="0">
                <a:solidFill>
                  <a:srgbClr val="26348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26348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przeliczeniu na 1 mieszkańca kwota wydatków wyniosła 5 904,35 zł, odstając od średniej dla gmin całym województwie (6 383,70 zł), ale przekraczając parametr dla powiatu (5 470,16 zł).</a:t>
            </a:r>
            <a:endParaRPr lang="pl-PL" dirty="0">
              <a:solidFill>
                <a:srgbClr val="26348C"/>
              </a:solidFill>
              <a:highlight>
                <a:srgbClr val="FFFF00"/>
              </a:highlight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1245472" y="1646431"/>
            <a:ext cx="10500451" cy="923330"/>
          </a:xfrm>
          <a:prstGeom prst="rect">
            <a:avLst/>
          </a:prstGeom>
          <a:solidFill>
            <a:srgbClr val="26348C">
              <a:alpha val="5000"/>
            </a:srgb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pl-PL" dirty="0">
                <a:solidFill>
                  <a:srgbClr val="26348C"/>
                </a:solidFill>
              </a:rPr>
              <a:t>Dochody budżetu gminy Zator na koniec 2020 r. wyniosły blisko 64,7 mln zł, o 22,7 mln zł więcej niż w 2017 r. W przeliczeniu na 1 mieszkańca dochód wyniósł 6 963,85 zł, co na tle porównawczym było najwyższym rezultatem, przekraczającym średnią regionalną (6 390,90 zł) oraz powiatową (5 593,17 zł).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1245472" y="2830393"/>
            <a:ext cx="10500451" cy="923330"/>
          </a:xfrm>
          <a:prstGeom prst="rect">
            <a:avLst/>
          </a:prstGeom>
          <a:solidFill>
            <a:srgbClr val="26348C">
              <a:alpha val="5000"/>
            </a:srgb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pl-PL" sz="1800" dirty="0">
                <a:solidFill>
                  <a:srgbClr val="26348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strukturze dochodów gminy Zator dominują dochody własne (56,8% ogółu w 2020 r.), co wyróżnia ją z grona jednostek porównywanych. W okresie 2016-2020 gmina zaabsorbowała </a:t>
            </a:r>
            <a:r>
              <a:rPr lang="pl-PL" dirty="0">
                <a:solidFill>
                  <a:srgbClr val="26348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10,4 </a:t>
            </a:r>
            <a:r>
              <a:rPr lang="pl-PL" sz="1800" dirty="0">
                <a:solidFill>
                  <a:srgbClr val="26348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mln zł z funduszy UE, co na tle porównawczym stanowi rezultat wyróżniający się.</a:t>
            </a:r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1245472" y="5226794"/>
            <a:ext cx="10500451" cy="923330"/>
          </a:xfrm>
          <a:prstGeom prst="rect">
            <a:avLst/>
          </a:prstGeom>
          <a:solidFill>
            <a:srgbClr val="26348C">
              <a:alpha val="5000"/>
            </a:srgbClr>
          </a:solidFill>
        </p:spPr>
        <p:txBody>
          <a:bodyPr wrap="square" rtlCol="0" anchor="t">
            <a:spAutoFit/>
          </a:bodyPr>
          <a:lstStyle/>
          <a:p>
            <a:r>
              <a:rPr lang="pl-PL" dirty="0">
                <a:solidFill>
                  <a:srgbClr val="26348C"/>
                </a:solidFill>
              </a:rPr>
              <a:t>W strukturze wydatków ze względu na działy klasyfikacji budżetowej dominują pozycje „Oświata i wychowanie” (30,9% ogółu w 2020 r.) oraz „Rodzina” (24,0%, w związku z obsługą programu „Rodzina 500+”). We wszystkich gminach porównywanych pozycje te pochłaniają największy odsetek wydatków.</a:t>
            </a:r>
          </a:p>
        </p:txBody>
      </p:sp>
      <p:sp>
        <p:nvSpPr>
          <p:cNvPr id="19" name="Tytuł 1"/>
          <p:cNvSpPr>
            <a:spLocks noGrp="1"/>
          </p:cNvSpPr>
          <p:nvPr>
            <p:ph type="title"/>
          </p:nvPr>
        </p:nvSpPr>
        <p:spPr>
          <a:xfrm>
            <a:off x="944954" y="533141"/>
            <a:ext cx="10515600" cy="1019087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26348C"/>
                </a:solidFill>
                <a:latin typeface="+mn-lt"/>
              </a:rPr>
              <a:t>Finanse samorządowe</a:t>
            </a:r>
          </a:p>
        </p:txBody>
      </p:sp>
    </p:spTree>
    <p:extLst>
      <p:ext uri="{BB962C8B-B14F-4D97-AF65-F5344CB8AC3E}">
        <p14:creationId xmlns:p14="http://schemas.microsoft.com/office/powerpoint/2010/main" val="274353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" y="0"/>
            <a:ext cx="12189979" cy="6858000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2655" y="1566725"/>
            <a:ext cx="1060410" cy="1060410"/>
          </a:xfrm>
          <a:prstGeom prst="rect">
            <a:avLst/>
          </a:prstGeom>
          <a:solidFill>
            <a:srgbClr val="26348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-9061" y="2747570"/>
            <a:ext cx="1083842" cy="1083842"/>
          </a:xfrm>
          <a:prstGeom prst="rect">
            <a:avLst/>
          </a:prstGeom>
          <a:solidFill>
            <a:srgbClr val="26348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-10126" y="3940782"/>
            <a:ext cx="1085972" cy="1085972"/>
          </a:xfrm>
          <a:prstGeom prst="rect">
            <a:avLst/>
          </a:prstGeom>
          <a:solidFill>
            <a:srgbClr val="26348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-10127" y="5158254"/>
            <a:ext cx="1060411" cy="1060411"/>
          </a:xfrm>
          <a:prstGeom prst="rect">
            <a:avLst/>
          </a:prstGeom>
          <a:solidFill>
            <a:srgbClr val="26348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245472" y="4090198"/>
            <a:ext cx="10500451" cy="923330"/>
          </a:xfrm>
          <a:prstGeom prst="rect">
            <a:avLst/>
          </a:prstGeom>
          <a:solidFill>
            <a:srgbClr val="26348C">
              <a:alpha val="5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26348C"/>
                </a:solidFill>
              </a:rPr>
              <a:t>Dostępność komunikacyjna zapewniona siecią dróg krajowych (DK44, DK28) oraz drogą wojewódzką (DW781). Duży problem – zwłaszcza dla miasta Zator – w związku z natężeniem ruchu i brakiem obwodnic. W 2022 r. oddano do użytku obwodnicę </a:t>
            </a:r>
            <a:r>
              <a:rPr lang="pl-PL" dirty="0" err="1">
                <a:solidFill>
                  <a:srgbClr val="26348C"/>
                </a:solidFill>
              </a:rPr>
              <a:t>Podolsza</a:t>
            </a:r>
            <a:r>
              <a:rPr lang="pl-PL" dirty="0">
                <a:solidFill>
                  <a:srgbClr val="26348C"/>
                </a:solidFill>
              </a:rPr>
              <a:t> w ciągu DW781.</a:t>
            </a:r>
            <a:endParaRPr lang="pl-PL" baseline="30000" dirty="0">
              <a:solidFill>
                <a:srgbClr val="26348C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1245472" y="1646431"/>
            <a:ext cx="10500451" cy="923330"/>
          </a:xfrm>
          <a:prstGeom prst="rect">
            <a:avLst/>
          </a:prstGeom>
          <a:solidFill>
            <a:srgbClr val="26348C">
              <a:alpha val="5000"/>
            </a:srgb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pl-PL" dirty="0">
                <a:solidFill>
                  <a:srgbClr val="26348C"/>
                </a:solidFill>
              </a:rPr>
              <a:t>Gmina Zator – jedna z 9 tworzących powiat oświęcimski. Powiązania funkcjonalne głównie z miastami oddalonymi o kilkanaście kilometrów – Oświęcimiem oraz Wadowicami. Porównywalna odległość (40-50 km) od większych ośrodków miejskich – Krakowa, Bielska-Białej i konurbacji górnośląskiej (Tychy, Mysłowice).</a:t>
            </a:r>
            <a:endParaRPr lang="pl-PL" b="1" dirty="0">
              <a:solidFill>
                <a:srgbClr val="26348C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1245471" y="2742212"/>
            <a:ext cx="10500451" cy="1200329"/>
          </a:xfrm>
          <a:prstGeom prst="rect">
            <a:avLst/>
          </a:prstGeom>
          <a:solidFill>
            <a:srgbClr val="26348C">
              <a:alpha val="5000"/>
            </a:srgbClr>
          </a:solidFill>
        </p:spPr>
        <p:txBody>
          <a:bodyPr wrap="square" rtlCol="0" anchor="t">
            <a:spAutoFit/>
          </a:bodyPr>
          <a:lstStyle/>
          <a:p>
            <a:r>
              <a:rPr lang="pl-PL" dirty="0">
                <a:solidFill>
                  <a:srgbClr val="26348C"/>
                </a:solidFill>
              </a:rPr>
              <a:t>Jednostka niemal w całości leży na terenie Doliny Górnej Wisły, stanowiącej część Kotliny Oświęcimskiej. Krajobraz zróżnicowany i wyróżniający gminę, głównie dzięki bogato rozwiniętej sieci wodnej </a:t>
            </a:r>
            <a:r>
              <a:rPr lang="pl-PL" dirty="0" smtClean="0">
                <a:solidFill>
                  <a:srgbClr val="26348C"/>
                </a:solidFill>
              </a:rPr>
              <a:t>(kompleksy stawów oraz rzeki</a:t>
            </a:r>
            <a:r>
              <a:rPr lang="pl-PL" dirty="0">
                <a:solidFill>
                  <a:srgbClr val="26348C"/>
                </a:solidFill>
              </a:rPr>
              <a:t>, w tym Wisła i Skawa w jej dolnym </a:t>
            </a:r>
            <a:r>
              <a:rPr lang="pl-PL" dirty="0" smtClean="0">
                <a:solidFill>
                  <a:srgbClr val="26348C"/>
                </a:solidFill>
              </a:rPr>
              <a:t>biegu). </a:t>
            </a:r>
            <a:r>
              <a:rPr lang="pl-PL" dirty="0">
                <a:solidFill>
                  <a:srgbClr val="26348C"/>
                </a:solidFill>
              </a:rPr>
              <a:t>Podstawowy zasób naturalny - kruszywa (</a:t>
            </a:r>
            <a:r>
              <a:rPr lang="pl-PL" dirty="0" smtClean="0">
                <a:solidFill>
                  <a:srgbClr val="26348C"/>
                </a:solidFill>
              </a:rPr>
              <a:t>piaski</a:t>
            </a:r>
            <a:br>
              <a:rPr lang="pl-PL" dirty="0" smtClean="0">
                <a:solidFill>
                  <a:srgbClr val="26348C"/>
                </a:solidFill>
              </a:rPr>
            </a:br>
            <a:r>
              <a:rPr lang="pl-PL" dirty="0" smtClean="0">
                <a:solidFill>
                  <a:srgbClr val="26348C"/>
                </a:solidFill>
              </a:rPr>
              <a:t>i </a:t>
            </a:r>
            <a:r>
              <a:rPr lang="pl-PL" dirty="0">
                <a:solidFill>
                  <a:srgbClr val="26348C"/>
                </a:solidFill>
              </a:rPr>
              <a:t>żwiry). 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1245470" y="5226794"/>
            <a:ext cx="10500451" cy="923330"/>
          </a:xfrm>
          <a:prstGeom prst="rect">
            <a:avLst/>
          </a:prstGeom>
          <a:solidFill>
            <a:srgbClr val="26348C">
              <a:alpha val="5000"/>
            </a:srgb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pl-PL" dirty="0">
                <a:solidFill>
                  <a:srgbClr val="26348C"/>
                </a:solidFill>
              </a:rPr>
              <a:t>Dwie linie kolejowe przechodzące przez terytorium gminy (nr 94 i 103). Druga nieużytkowana i nieprzejezdna, pierwsza – pomimo korzystnych parametrów – ze szczątkowym ruchem pasażerskim. Uruchomienie przewozów w relacji Kraków – Zator – Oświęcim szansą na częściowe rozwiązanie problemów komunikacyjnych.</a:t>
            </a:r>
          </a:p>
        </p:txBody>
      </p:sp>
      <p:sp>
        <p:nvSpPr>
          <p:cNvPr id="19" name="Tytuł 1"/>
          <p:cNvSpPr>
            <a:spLocks noGrp="1"/>
          </p:cNvSpPr>
          <p:nvPr>
            <p:ph type="title"/>
          </p:nvPr>
        </p:nvSpPr>
        <p:spPr>
          <a:xfrm>
            <a:off x="944954" y="533141"/>
            <a:ext cx="10515600" cy="1019087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26348C"/>
                </a:solidFill>
                <a:latin typeface="+mn-lt"/>
              </a:rPr>
              <a:t>Uwarunkowania wynikające z położenia</a:t>
            </a:r>
          </a:p>
        </p:txBody>
      </p:sp>
    </p:spTree>
    <p:extLst>
      <p:ext uri="{BB962C8B-B14F-4D97-AF65-F5344CB8AC3E}">
        <p14:creationId xmlns:p14="http://schemas.microsoft.com/office/powerpoint/2010/main" val="3461125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" y="0"/>
            <a:ext cx="12189979" cy="6858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23143" y="5008428"/>
            <a:ext cx="5316889" cy="923330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26348C"/>
                </a:solidFill>
              </a:rPr>
              <a:t>Dochody [zł] budżetów wybranych JST w przeliczeniu na jednego mieszkańca (2020) i zmiana tej wartości [%] w okresie 2017-2020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362165" y="5008427"/>
            <a:ext cx="5407470" cy="646331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26348C"/>
                </a:solidFill>
              </a:rPr>
              <a:t>Struktura dochodów wybranych JST</a:t>
            </a:r>
            <a:br>
              <a:rPr lang="pl-PL" b="1" dirty="0">
                <a:solidFill>
                  <a:srgbClr val="26348C"/>
                </a:solidFill>
              </a:rPr>
            </a:br>
            <a:r>
              <a:rPr lang="pl-PL" b="1" dirty="0">
                <a:solidFill>
                  <a:srgbClr val="26348C"/>
                </a:solidFill>
              </a:rPr>
              <a:t>w okresie 2017-2020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5309CE2-6894-47FB-A3CD-D3A11A3A19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9" y="769705"/>
            <a:ext cx="5306693" cy="4105558"/>
          </a:xfrm>
          <a:prstGeom prst="rect">
            <a:avLst/>
          </a:prstGeom>
        </p:spPr>
      </p:pic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6B4776AB-0354-47E3-8BAB-C7BDE2B821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4387767"/>
              </p:ext>
            </p:extLst>
          </p:nvPr>
        </p:nvGraphicFramePr>
        <p:xfrm>
          <a:off x="6351969" y="1420427"/>
          <a:ext cx="5407469" cy="3380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289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" y="0"/>
            <a:ext cx="12189979" cy="6858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23143" y="5008428"/>
            <a:ext cx="5316889" cy="923330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26348C"/>
                </a:solidFill>
              </a:rPr>
              <a:t>Wydatki [zł] budżetów wybranych JST w przeliczeniu na jednego mieszkańca (2020) i zmiana tej wartości [%] w okresie 2017-2020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362165" y="5008427"/>
            <a:ext cx="5407470" cy="646331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26348C"/>
                </a:solidFill>
              </a:rPr>
              <a:t>Łączna kwota funduszy unijnych, zaabsorbowana przez wybrane jednostki w okresie 2016-2020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BE133A6-0938-4A7E-8F1E-02B1BEEE1D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23" y="770807"/>
            <a:ext cx="5220709" cy="403933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16B8981-81C5-4579-8070-B51AD96F82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798" y="895090"/>
            <a:ext cx="5671837" cy="391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04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" y="8313"/>
            <a:ext cx="12189979" cy="6858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23143" y="5008428"/>
            <a:ext cx="5316889" cy="646331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26348C"/>
                </a:solidFill>
              </a:rPr>
              <a:t>Struktura wydatków wybranych jednostek ze względu na działy klasyfikacji budżetowej w 2020 r.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362165" y="5008427"/>
            <a:ext cx="5407470" cy="923330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26348C"/>
                </a:solidFill>
              </a:rPr>
              <a:t>Poziom zadłużenia (relacja zobowiązań zaliczanych do długu publicznego do dochodów ogółem) wybranych jednostek (2018-2020)</a:t>
            </a: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8B8A9B49-E484-4E84-BA84-236450D3DE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3422065"/>
              </p:ext>
            </p:extLst>
          </p:nvPr>
        </p:nvGraphicFramePr>
        <p:xfrm>
          <a:off x="523142" y="1411550"/>
          <a:ext cx="5316889" cy="330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FF56983D-64D5-4A52-BF7F-6349C48D34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5324348"/>
              </p:ext>
            </p:extLst>
          </p:nvPr>
        </p:nvGraphicFramePr>
        <p:xfrm>
          <a:off x="6351970" y="1509204"/>
          <a:ext cx="5316887" cy="3209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84073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" y="0"/>
            <a:ext cx="12189979" cy="68580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667866" y="911937"/>
            <a:ext cx="504496" cy="504496"/>
          </a:xfrm>
          <a:prstGeom prst="rect">
            <a:avLst/>
          </a:prstGeom>
          <a:solidFill>
            <a:srgbClr val="26348C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67866" y="2067342"/>
            <a:ext cx="504496" cy="504496"/>
          </a:xfrm>
          <a:prstGeom prst="rect">
            <a:avLst/>
          </a:prstGeom>
          <a:solidFill>
            <a:srgbClr val="26348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67866" y="3247699"/>
            <a:ext cx="504496" cy="504496"/>
          </a:xfrm>
          <a:prstGeom prst="rect">
            <a:avLst/>
          </a:prstGeom>
          <a:solidFill>
            <a:srgbClr val="26348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667866" y="4551079"/>
            <a:ext cx="504496" cy="504496"/>
          </a:xfrm>
          <a:prstGeom prst="rect">
            <a:avLst/>
          </a:prstGeom>
          <a:solidFill>
            <a:srgbClr val="26348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667866" y="5854459"/>
            <a:ext cx="504496" cy="504496"/>
          </a:xfrm>
          <a:prstGeom prst="rect">
            <a:avLst/>
          </a:prstGeom>
          <a:solidFill>
            <a:srgbClr val="26348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 rot="5400000" flipV="1">
            <a:off x="-2325157" y="3602414"/>
            <a:ext cx="5447018" cy="66063"/>
          </a:xfrm>
          <a:prstGeom prst="rect">
            <a:avLst/>
          </a:prstGeom>
          <a:solidFill>
            <a:srgbClr val="26348C">
              <a:alpha val="20000"/>
            </a:srgbClr>
          </a:solidFill>
          <a:ln>
            <a:noFill/>
          </a:ln>
          <a:effectLst>
            <a:outerShdw dist="12700" dir="3000000" algn="ctr" rotWithShape="0">
              <a:srgbClr val="26348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727435" y="977912"/>
            <a:ext cx="8963822" cy="369332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26348C"/>
                </a:solidFill>
              </a:rPr>
              <a:t>Korzystna sytuacja oraz struktura demograficzna, zwłaszcza na tle powiatu oraz Oświęcimia.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2727433" y="1808655"/>
            <a:ext cx="8937697" cy="923330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>
                <a:solidFill>
                  <a:srgbClr val="26348C"/>
                </a:solidFill>
              </a:defRPr>
            </a:lvl1pPr>
          </a:lstStyle>
          <a:p>
            <a:r>
              <a:rPr lang="pl-PL" dirty="0"/>
              <a:t>Wielowiekowe tradycje w zakresie </a:t>
            </a:r>
            <a:r>
              <a:rPr lang="pl-PL" dirty="0" smtClean="0"/>
              <a:t>hodowli karpia, </a:t>
            </a:r>
            <a:r>
              <a:rPr lang="pl-PL" dirty="0"/>
              <a:t>dające gminie rozpoznawalność oraz duża atrakcyjność rekreacyjna i wypoczynkowa dzięki walorom środowiskowym </a:t>
            </a:r>
            <a:r>
              <a:rPr lang="pl-PL" dirty="0" smtClean="0"/>
              <a:t>(wody powierzchniowe).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2727433" y="2981179"/>
            <a:ext cx="8859320" cy="923330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26348C"/>
                </a:solidFill>
              </a:rPr>
              <a:t>Atrakcyjność </a:t>
            </a:r>
            <a:r>
              <a:rPr lang="pl-PL" dirty="0" smtClean="0">
                <a:solidFill>
                  <a:srgbClr val="26348C"/>
                </a:solidFill>
              </a:rPr>
              <a:t>rozpoznawalność </a:t>
            </a:r>
            <a:r>
              <a:rPr lang="pl-PL" dirty="0">
                <a:solidFill>
                  <a:srgbClr val="26348C"/>
                </a:solidFill>
              </a:rPr>
              <a:t>gminy na poziomie </a:t>
            </a:r>
            <a:r>
              <a:rPr lang="pl-PL" dirty="0" smtClean="0">
                <a:solidFill>
                  <a:srgbClr val="26348C"/>
                </a:solidFill>
              </a:rPr>
              <a:t>międzynarodowym (parki rozrywki, Dolina Karpia), </a:t>
            </a:r>
            <a:r>
              <a:rPr lang="pl-PL" dirty="0">
                <a:solidFill>
                  <a:srgbClr val="26348C"/>
                </a:solidFill>
              </a:rPr>
              <a:t>znaczący ruch </a:t>
            </a:r>
            <a:r>
              <a:rPr lang="pl-PL" dirty="0" smtClean="0">
                <a:solidFill>
                  <a:srgbClr val="26348C"/>
                </a:solidFill>
              </a:rPr>
              <a:t>turystyczny, </a:t>
            </a:r>
            <a:r>
              <a:rPr lang="pl-PL" dirty="0">
                <a:solidFill>
                  <a:srgbClr val="26348C"/>
                </a:solidFill>
              </a:rPr>
              <a:t>generujący miejsca pracy w sektorze zakwaterowania, gastronomii, usług okołoturystycznych itd.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2727433" y="4297292"/>
            <a:ext cx="8833196" cy="923330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26348C"/>
                </a:solidFill>
              </a:rPr>
              <a:t>Działalność Strefy Aktywności Gospodarczej – miejsca </a:t>
            </a:r>
            <a:r>
              <a:rPr lang="pl-PL" dirty="0" smtClean="0">
                <a:solidFill>
                  <a:srgbClr val="26348C"/>
                </a:solidFill>
              </a:rPr>
              <a:t>pracy, korzyści ekonomiczne</a:t>
            </a:r>
            <a:br>
              <a:rPr lang="pl-PL" dirty="0" smtClean="0">
                <a:solidFill>
                  <a:srgbClr val="26348C"/>
                </a:solidFill>
              </a:rPr>
            </a:br>
            <a:r>
              <a:rPr lang="pl-PL" dirty="0" smtClean="0">
                <a:solidFill>
                  <a:srgbClr val="26348C"/>
                </a:solidFill>
              </a:rPr>
              <a:t>i wizerunkowe. </a:t>
            </a:r>
            <a:r>
              <a:rPr lang="pl-PL" dirty="0">
                <a:solidFill>
                  <a:srgbClr val="26348C"/>
                </a:solidFill>
              </a:rPr>
              <a:t>Skuteczny model współpracy pomiędzy samorządem a biznesem w wielu </a:t>
            </a:r>
            <a:r>
              <a:rPr lang="pl-PL" dirty="0" smtClean="0">
                <a:solidFill>
                  <a:srgbClr val="26348C"/>
                </a:solidFill>
              </a:rPr>
              <a:t>aspektach, w tym w </a:t>
            </a:r>
            <a:r>
              <a:rPr lang="pl-PL" dirty="0">
                <a:solidFill>
                  <a:srgbClr val="26348C"/>
                </a:solidFill>
              </a:rPr>
              <a:t>zakresie edukacji dostosowanej do potrzeb rynku pracy.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2727433" y="5719011"/>
            <a:ext cx="8833195" cy="646331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26348C"/>
                </a:solidFill>
              </a:rPr>
              <a:t>Stabilna gospodarka finansowa, wysoki poziom dochodów własnych gminy, skuteczność</a:t>
            </a:r>
            <a:br>
              <a:rPr lang="pl-PL" dirty="0">
                <a:solidFill>
                  <a:srgbClr val="26348C"/>
                </a:solidFill>
              </a:rPr>
            </a:br>
            <a:r>
              <a:rPr lang="pl-PL" dirty="0">
                <a:solidFill>
                  <a:srgbClr val="26348C"/>
                </a:solidFill>
              </a:rPr>
              <a:t>w pozyskiwaniu środków z UE oraz udział samorządu w wielu partnerstwach.</a:t>
            </a:r>
          </a:p>
        </p:txBody>
      </p:sp>
      <p:sp>
        <p:nvSpPr>
          <p:cNvPr id="17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1633065" y="827718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263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1620002" y="1977249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263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1646128" y="3113718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263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1606939" y="4485318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263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1593877" y="5765478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263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551572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" y="0"/>
            <a:ext cx="12189979" cy="68580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667866" y="911937"/>
            <a:ext cx="504496" cy="504496"/>
          </a:xfrm>
          <a:prstGeom prst="rect">
            <a:avLst/>
          </a:prstGeom>
          <a:solidFill>
            <a:srgbClr val="FF8080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67866" y="2067342"/>
            <a:ext cx="504496" cy="504496"/>
          </a:xfrm>
          <a:prstGeom prst="rect">
            <a:avLst/>
          </a:prstGeom>
          <a:solidFill>
            <a:srgbClr val="FF808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67866" y="3247699"/>
            <a:ext cx="504496" cy="504496"/>
          </a:xfrm>
          <a:prstGeom prst="rect">
            <a:avLst/>
          </a:prstGeom>
          <a:solidFill>
            <a:srgbClr val="FF808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667866" y="4551079"/>
            <a:ext cx="504496" cy="504496"/>
          </a:xfrm>
          <a:prstGeom prst="rect">
            <a:avLst/>
          </a:prstGeom>
          <a:solidFill>
            <a:srgbClr val="FF808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667866" y="5854459"/>
            <a:ext cx="504496" cy="504496"/>
          </a:xfrm>
          <a:prstGeom prst="rect">
            <a:avLst/>
          </a:prstGeom>
          <a:solidFill>
            <a:srgbClr val="FF808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 rot="5400000" flipV="1">
            <a:off x="-2325157" y="3602414"/>
            <a:ext cx="5447018" cy="66063"/>
          </a:xfrm>
          <a:prstGeom prst="rect">
            <a:avLst/>
          </a:prstGeom>
          <a:solidFill>
            <a:srgbClr val="FF8080">
              <a:alpha val="20000"/>
            </a:srgbClr>
          </a:solidFill>
          <a:ln>
            <a:noFill/>
          </a:ln>
          <a:effectLst>
            <a:outerShdw dist="12700" dir="3000000" algn="ctr" rotWithShape="0">
              <a:srgbClr val="26348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727434" y="895171"/>
            <a:ext cx="8989948" cy="923330"/>
          </a:xfrm>
          <a:prstGeom prst="rect">
            <a:avLst/>
          </a:prstGeom>
          <a:solidFill>
            <a:srgbClr val="FF8080">
              <a:alpha val="10000"/>
            </a:srgbClr>
          </a:solidFill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26348C"/>
                </a:solidFill>
              </a:rPr>
              <a:t>Natężenie ruchu samochodowego w centrach miejscowości i związane z nim uciążliwości (hałas, spaliny, drgania), ograniczona dostępność komunikacyjna gminy, m.in. z uwagi na znikome wykorzystanie linii kolejowych.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2727434" y="2137963"/>
            <a:ext cx="8976885" cy="369332"/>
          </a:xfrm>
          <a:prstGeom prst="rect">
            <a:avLst/>
          </a:prstGeom>
          <a:solidFill>
            <a:srgbClr val="FF8080">
              <a:alpha val="10000"/>
            </a:srgbClr>
          </a:solidFill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26348C"/>
                </a:solidFill>
              </a:rPr>
              <a:t>Powolny, ale dostrzegalny proces starzenia się </a:t>
            </a:r>
            <a:r>
              <a:rPr lang="pl-PL" dirty="0" smtClean="0">
                <a:solidFill>
                  <a:srgbClr val="26348C"/>
                </a:solidFill>
              </a:rPr>
              <a:t>społeczeństwa.</a:t>
            </a:r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2694025" y="3210857"/>
            <a:ext cx="8963822" cy="646331"/>
          </a:xfrm>
          <a:prstGeom prst="rect">
            <a:avLst/>
          </a:prstGeom>
          <a:solidFill>
            <a:srgbClr val="FF8080">
              <a:alpha val="10000"/>
            </a:srgbClr>
          </a:solidFill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26348C"/>
                </a:solidFill>
              </a:rPr>
              <a:t>Negatywne aspekty zwiększonego ruchu turystycznego (m.in. ruch samochodowy, hałas, tłok, chaos przestrzenny w sąsiedztwie miejsc atrakcyjnych turystycznie).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2694025" y="4444278"/>
            <a:ext cx="8989948" cy="646331"/>
          </a:xfrm>
          <a:prstGeom prst="rect">
            <a:avLst/>
          </a:prstGeom>
          <a:solidFill>
            <a:srgbClr val="FF8080">
              <a:alpha val="10000"/>
            </a:srgbClr>
          </a:solidFill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26348C"/>
                </a:solidFill>
              </a:rPr>
              <a:t>Obniżenie atrakcyjności osadniczej powodowane malejącą dostępnością terenów niezabudowanych, wypoczynkowych itp.</a:t>
            </a:r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2727435" y="5894090"/>
            <a:ext cx="8963822" cy="369332"/>
          </a:xfrm>
          <a:prstGeom prst="rect">
            <a:avLst/>
          </a:prstGeom>
          <a:solidFill>
            <a:srgbClr val="FF8080">
              <a:alpha val="10000"/>
            </a:srgbClr>
          </a:solidFill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26348C"/>
                </a:solidFill>
              </a:rPr>
              <a:t>Zagrożenia powodziowe i osuwiskowe na części obszaru gminy.</a:t>
            </a:r>
          </a:p>
        </p:txBody>
      </p:sp>
      <p:sp>
        <p:nvSpPr>
          <p:cNvPr id="17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 rot="10800000">
            <a:off x="1528562" y="906095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FF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 rot="10800000">
            <a:off x="1528562" y="2068689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FF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 rot="10800000">
            <a:off x="1563397" y="3266117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FF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 rot="10800000">
            <a:off x="1563396" y="4572403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FF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 rot="10800000">
            <a:off x="1537270" y="5865626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FF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551572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" y="0"/>
            <a:ext cx="12189979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209607" y="5331593"/>
            <a:ext cx="5669280" cy="646331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26348C"/>
                </a:solidFill>
              </a:rPr>
              <a:t>Podstawowa sieć transportowa (drogowa i </a:t>
            </a:r>
            <a:r>
              <a:rPr lang="pl-PL" b="1" dirty="0" smtClean="0">
                <a:solidFill>
                  <a:srgbClr val="26348C"/>
                </a:solidFill>
              </a:rPr>
              <a:t>kolejowa)</a:t>
            </a:r>
            <a:br>
              <a:rPr lang="pl-PL" b="1" dirty="0" smtClean="0">
                <a:solidFill>
                  <a:srgbClr val="26348C"/>
                </a:solidFill>
              </a:rPr>
            </a:br>
            <a:r>
              <a:rPr lang="pl-PL" b="1" dirty="0" smtClean="0">
                <a:solidFill>
                  <a:srgbClr val="26348C"/>
                </a:solidFill>
              </a:rPr>
              <a:t>w </a:t>
            </a:r>
            <a:r>
              <a:rPr lang="pl-PL" b="1" dirty="0">
                <a:solidFill>
                  <a:srgbClr val="26348C"/>
                </a:solidFill>
              </a:rPr>
              <a:t>gminie Zator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23143" y="5331593"/>
            <a:ext cx="5316889" cy="646331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26348C"/>
                </a:solidFill>
              </a:rPr>
              <a:t>Średnia dobowa liczba pojazdów na odcinkach dróg krajowych i wojewódzkich w gminie Zator (2020)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4927886-0821-4614-9E46-F2364753E3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35" y="798011"/>
            <a:ext cx="3570015" cy="442535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85826FC-E7E8-470C-9AE8-129D830D59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250" y="382341"/>
            <a:ext cx="3233993" cy="494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76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79" cy="6858000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2655" y="1566725"/>
            <a:ext cx="1060410" cy="1060410"/>
          </a:xfrm>
          <a:prstGeom prst="rect">
            <a:avLst/>
          </a:prstGeom>
          <a:solidFill>
            <a:srgbClr val="26348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-9061" y="2747570"/>
            <a:ext cx="1083842" cy="1083842"/>
          </a:xfrm>
          <a:prstGeom prst="rect">
            <a:avLst/>
          </a:prstGeom>
          <a:solidFill>
            <a:srgbClr val="26348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-10126" y="3940782"/>
            <a:ext cx="1085972" cy="1085972"/>
          </a:xfrm>
          <a:prstGeom prst="rect">
            <a:avLst/>
          </a:prstGeom>
          <a:solidFill>
            <a:srgbClr val="26348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-10127" y="5158254"/>
            <a:ext cx="1060411" cy="1060411"/>
          </a:xfrm>
          <a:prstGeom prst="rect">
            <a:avLst/>
          </a:prstGeom>
          <a:solidFill>
            <a:srgbClr val="26348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245470" y="3908121"/>
            <a:ext cx="10500451" cy="1200329"/>
          </a:xfrm>
          <a:prstGeom prst="rect">
            <a:avLst/>
          </a:prstGeom>
          <a:solidFill>
            <a:srgbClr val="26348C">
              <a:alpha val="5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26348C"/>
                </a:solidFill>
              </a:rPr>
              <a:t>Struktura demograficzna uwidacznia problem </a:t>
            </a:r>
            <a:r>
              <a:rPr lang="pl-PL" dirty="0" smtClean="0">
                <a:solidFill>
                  <a:srgbClr val="26348C"/>
                </a:solidFill>
              </a:rPr>
              <a:t>stopniowego starzenia </a:t>
            </a:r>
            <a:r>
              <a:rPr lang="pl-PL" dirty="0">
                <a:solidFill>
                  <a:srgbClr val="26348C"/>
                </a:solidFill>
              </a:rPr>
              <a:t>się społeczeństwa – w 2020 r. przewaga osób w wieku poprodukcyjnym (19,9% ogółu) nad najmłodszymi (18,8%). Większość jednostek porównywanych notuje jeszcze wyższy odsetek osób najstarszych, na czele z powiatem oświęcimskim (22,9</a:t>
            </a:r>
            <a:r>
              <a:rPr lang="pl-PL" dirty="0" smtClean="0">
                <a:solidFill>
                  <a:srgbClr val="26348C"/>
                </a:solidFill>
              </a:rPr>
              <a:t>%). Dobrą tendencją jest utrzymanie wzrostu udziału najmłodszej grupy mieszkańców, mimo iż rośnie wolniej niż najstarsza.</a:t>
            </a:r>
            <a:endParaRPr lang="pl-PL" b="1" dirty="0">
              <a:solidFill>
                <a:srgbClr val="26348C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1245471" y="1638683"/>
            <a:ext cx="10500451" cy="923330"/>
          </a:xfrm>
          <a:prstGeom prst="rect">
            <a:avLst/>
          </a:prstGeom>
          <a:solidFill>
            <a:srgbClr val="26348C">
              <a:alpha val="5000"/>
            </a:srgb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pl-PL" dirty="0">
                <a:solidFill>
                  <a:srgbClr val="26348C"/>
                </a:solidFill>
              </a:rPr>
              <a:t>Liczba mieszkańców gminy Zator, niezależnie od źródła (GUS lub UM), nieznacznie przekracza 9 tysięcy. Pomiędzy 2017 a 2021 rokiem odnotowano spadek liczby ludności (-152 osoby, -1,6%, dane UM). Spośród miejscowości gminy największy spadek (w ujęciu bezwzględnym i procentowym) zanotowało miasto Zator.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1245472" y="2830393"/>
            <a:ext cx="10500451" cy="923330"/>
          </a:xfrm>
          <a:prstGeom prst="rect">
            <a:avLst/>
          </a:prstGeom>
          <a:solidFill>
            <a:srgbClr val="26348C">
              <a:alpha val="5000"/>
            </a:srgb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pl-PL" dirty="0">
                <a:solidFill>
                  <a:srgbClr val="26348C"/>
                </a:solidFill>
              </a:rPr>
              <a:t>Gęstość zaludnienia gminy Zator odnotowana w 2020 r. – 179 osób/km</a:t>
            </a:r>
            <a:r>
              <a:rPr lang="pl-PL" baseline="30000" dirty="0">
                <a:solidFill>
                  <a:srgbClr val="26348C"/>
                </a:solidFill>
              </a:rPr>
              <a:t>2 </a:t>
            </a:r>
            <a:r>
              <a:rPr lang="pl-PL" dirty="0">
                <a:solidFill>
                  <a:srgbClr val="26348C"/>
                </a:solidFill>
              </a:rPr>
              <a:t>odstaje od średnich dla powiatu (376) oraz województwa (225). Ubytek liczby ludności w okresie 2016-2020 wpłynął na spadek wartości parametru</a:t>
            </a:r>
            <a:br>
              <a:rPr lang="pl-PL" dirty="0">
                <a:solidFill>
                  <a:srgbClr val="26348C"/>
                </a:solidFill>
              </a:rPr>
            </a:br>
            <a:r>
              <a:rPr lang="pl-PL" dirty="0">
                <a:solidFill>
                  <a:srgbClr val="26348C"/>
                </a:solidFill>
              </a:rPr>
              <a:t>z 181 osób/km</a:t>
            </a:r>
            <a:r>
              <a:rPr lang="pl-PL" baseline="30000" dirty="0">
                <a:solidFill>
                  <a:srgbClr val="26348C"/>
                </a:solidFill>
              </a:rPr>
              <a:t>2</a:t>
            </a:r>
            <a:r>
              <a:rPr lang="pl-PL" dirty="0">
                <a:solidFill>
                  <a:srgbClr val="26348C"/>
                </a:solidFill>
              </a:rPr>
              <a:t>.</a:t>
            </a:r>
            <a:endParaRPr lang="pl-PL" b="1" dirty="0">
              <a:solidFill>
                <a:srgbClr val="26348C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1245472" y="5226794"/>
            <a:ext cx="10500451" cy="1200329"/>
          </a:xfrm>
          <a:prstGeom prst="rect">
            <a:avLst/>
          </a:prstGeom>
          <a:solidFill>
            <a:srgbClr val="26348C">
              <a:alpha val="5000"/>
            </a:srgb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pl-PL" sz="1800" dirty="0">
                <a:solidFill>
                  <a:srgbClr val="26348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Prognozy demograficzne, sporządzone przez GUS w roku 2016 z perspektywą do roku 2030, zakładają nieznaczny wzrost liczby ludności (+45 osób, +0,5% w stosunku do prognozowanego poziomu w 2020 r.). Zwiększy się udział osób najstarszych - do 24,2% ogółu. </a:t>
            </a:r>
            <a:r>
              <a:rPr lang="pl-PL" sz="1800" dirty="0" smtClean="0">
                <a:solidFill>
                  <a:srgbClr val="26348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Prognozy te nie przewidują wydarzeń </a:t>
            </a:r>
            <a:r>
              <a:rPr lang="pl-PL" sz="1800" dirty="0" smtClean="0">
                <a:solidFill>
                  <a:srgbClr val="26348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globalnych</a:t>
            </a:r>
            <a:br>
              <a:rPr lang="pl-PL" sz="1800" dirty="0" smtClean="0">
                <a:solidFill>
                  <a:srgbClr val="26348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srgbClr val="26348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</a:t>
            </a:r>
            <a:r>
              <a:rPr lang="pl-PL" sz="1800" dirty="0" smtClean="0">
                <a:solidFill>
                  <a:srgbClr val="26348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ostatnich lat (m.in. pandemia, przesiedleńcy w związku z wojną w Ukrainie). </a:t>
            </a:r>
            <a:endParaRPr lang="pl-PL" b="1" baseline="30000" dirty="0">
              <a:solidFill>
                <a:srgbClr val="26348C"/>
              </a:solidFill>
              <a:highlight>
                <a:srgbClr val="FFFF00"/>
              </a:highlight>
            </a:endParaRPr>
          </a:p>
        </p:txBody>
      </p:sp>
      <p:sp>
        <p:nvSpPr>
          <p:cNvPr id="19" name="Tytuł 1"/>
          <p:cNvSpPr>
            <a:spLocks noGrp="1"/>
          </p:cNvSpPr>
          <p:nvPr>
            <p:ph type="title"/>
          </p:nvPr>
        </p:nvSpPr>
        <p:spPr>
          <a:xfrm>
            <a:off x="944954" y="533141"/>
            <a:ext cx="10515600" cy="1019087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26348C"/>
                </a:solidFill>
                <a:latin typeface="+mn-lt"/>
              </a:rPr>
              <a:t>Demografia</a:t>
            </a:r>
          </a:p>
        </p:txBody>
      </p:sp>
    </p:spTree>
    <p:extLst>
      <p:ext uri="{BB962C8B-B14F-4D97-AF65-F5344CB8AC3E}">
        <p14:creationId xmlns:p14="http://schemas.microsoft.com/office/powerpoint/2010/main" val="2874913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" y="0"/>
            <a:ext cx="12189979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161103" y="5331593"/>
            <a:ext cx="5717784" cy="646331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26348C"/>
                </a:solidFill>
              </a:rPr>
              <a:t>Liczba mieszkańców miejscowości gminy Zator</a:t>
            </a:r>
            <a:br>
              <a:rPr lang="pl-PL" b="1" dirty="0">
                <a:solidFill>
                  <a:srgbClr val="26348C"/>
                </a:solidFill>
              </a:rPr>
            </a:br>
            <a:r>
              <a:rPr lang="pl-PL" b="1" dirty="0">
                <a:solidFill>
                  <a:srgbClr val="26348C"/>
                </a:solidFill>
              </a:rPr>
              <a:t>(UM, 2021) oraz zmiana tej liczby [%] w okresie 2017-2021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23143" y="5331593"/>
            <a:ext cx="5316889" cy="646331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26348C"/>
                </a:solidFill>
              </a:rPr>
              <a:t>Liczba mieszkańców jednostek porównywanych (GUS, 2020) oraz zmiana tej liczby [%] w okresie 2016-2020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2B89E5B-ED2E-4AD7-B267-6F7D644F3F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43" y="1237293"/>
            <a:ext cx="5025570" cy="388835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D18DE7F-3B58-45E4-877B-18B64B88E5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116" y="1237293"/>
            <a:ext cx="5059758" cy="399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171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" y="0"/>
            <a:ext cx="12189979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362165" y="5331593"/>
            <a:ext cx="5407470" cy="646331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26348C"/>
                </a:solidFill>
              </a:rPr>
              <a:t>Gęstość zaludnienia porównywanych jednostek samorządu terytorialnego w 2020 r.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23143" y="5331593"/>
            <a:ext cx="5316889" cy="646331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26348C"/>
                </a:solidFill>
              </a:rPr>
              <a:t>Zmiana liczby mieszkańców gminy Zator w okresie 2016-2020 (GUS)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A000760-3751-4FB0-BFEE-EAF941D61E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353" y="1314292"/>
            <a:ext cx="4852946" cy="3754789"/>
          </a:xfrm>
          <a:prstGeom prst="rect">
            <a:avLst/>
          </a:prstGeom>
        </p:spPr>
      </p:pic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4F8F9B0C-DC04-4FF0-AE4D-00407CB1DD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5879535"/>
              </p:ext>
            </p:extLst>
          </p:nvPr>
        </p:nvGraphicFramePr>
        <p:xfrm>
          <a:off x="631795" y="1997476"/>
          <a:ext cx="5126854" cy="2982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74722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" y="0"/>
            <a:ext cx="12189979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362165" y="5331593"/>
            <a:ext cx="5407470" cy="646331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>
                <a:solidFill>
                  <a:srgbClr val="26348C"/>
                </a:solidFill>
              </a:rPr>
              <a:t>Struktura demograficzna porównywanych jednostek samorządu terytorialnego w 2020 r.</a:t>
            </a:r>
            <a:endParaRPr lang="pl-PL" b="1" dirty="0">
              <a:solidFill>
                <a:srgbClr val="26348C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23143" y="5331593"/>
            <a:ext cx="5316889" cy="646331"/>
          </a:xfrm>
          <a:prstGeom prst="rect">
            <a:avLst/>
          </a:prstGeom>
          <a:solidFill>
            <a:srgbClr val="26348C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26348C"/>
                </a:solidFill>
              </a:rPr>
              <a:t>Zmiana struktury demograficznej gminy Zator</a:t>
            </a:r>
            <a:br>
              <a:rPr lang="pl-PL" b="1" dirty="0">
                <a:solidFill>
                  <a:srgbClr val="26348C"/>
                </a:solidFill>
              </a:rPr>
            </a:br>
            <a:r>
              <a:rPr lang="pl-PL" b="1" dirty="0">
                <a:solidFill>
                  <a:srgbClr val="26348C"/>
                </a:solidFill>
              </a:rPr>
              <a:t>w okresie 2016-2020</a:t>
            </a: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5EC27CC7-2324-418C-8F5A-A44CA3E0AA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5482859"/>
              </p:ext>
            </p:extLst>
          </p:nvPr>
        </p:nvGraphicFramePr>
        <p:xfrm>
          <a:off x="474853" y="1882066"/>
          <a:ext cx="5316888" cy="3220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9DE89A1F-D0A2-4B5F-9CF7-4BA6CEC6CA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6029312"/>
              </p:ext>
            </p:extLst>
          </p:nvPr>
        </p:nvGraphicFramePr>
        <p:xfrm>
          <a:off x="6513076" y="1882066"/>
          <a:ext cx="5159977" cy="3220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10659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79" cy="6858000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2655" y="1566725"/>
            <a:ext cx="1060410" cy="1060410"/>
          </a:xfrm>
          <a:prstGeom prst="rect">
            <a:avLst/>
          </a:prstGeom>
          <a:solidFill>
            <a:srgbClr val="26348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-9061" y="2747570"/>
            <a:ext cx="1083842" cy="1083842"/>
          </a:xfrm>
          <a:prstGeom prst="rect">
            <a:avLst/>
          </a:prstGeom>
          <a:solidFill>
            <a:srgbClr val="26348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-10126" y="3940782"/>
            <a:ext cx="1085972" cy="1085972"/>
          </a:xfrm>
          <a:prstGeom prst="rect">
            <a:avLst/>
          </a:prstGeom>
          <a:solidFill>
            <a:srgbClr val="26348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-10127" y="5158254"/>
            <a:ext cx="1060411" cy="1060411"/>
          </a:xfrm>
          <a:prstGeom prst="rect">
            <a:avLst/>
          </a:prstGeom>
          <a:solidFill>
            <a:srgbClr val="26348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245472" y="4022103"/>
            <a:ext cx="10500451" cy="923330"/>
          </a:xfrm>
          <a:prstGeom prst="rect">
            <a:avLst/>
          </a:prstGeom>
          <a:solidFill>
            <a:srgbClr val="26348C">
              <a:alpha val="5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26348C"/>
                </a:solidFill>
              </a:rPr>
              <a:t>W zakresie atrakcyjności osadniczej, wśród udzielanych zgód i pozwoleń na budowę budynków mieszkalnych w powiecie w latach 2018-2020, odsetek przypadający na gminę Zator wahał się pomiędzy 4,6% a 11,4% - wyższe rezultaty w gminach Oświęcim (wiejska), Kęty, Brzeszcze oraz Osiek.</a:t>
            </a:r>
            <a:endParaRPr lang="pl-PL" b="1" dirty="0">
              <a:solidFill>
                <a:srgbClr val="26348C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1245472" y="1646431"/>
            <a:ext cx="10500451" cy="923330"/>
          </a:xfrm>
          <a:prstGeom prst="rect">
            <a:avLst/>
          </a:prstGeom>
          <a:solidFill>
            <a:srgbClr val="26348C">
              <a:alpha val="5000"/>
            </a:srgb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pl-PL" dirty="0">
                <a:solidFill>
                  <a:srgbClr val="26348C"/>
                </a:solidFill>
              </a:rPr>
              <a:t>Przewaga zgonów nad urodzeniami jedynie w latach 2019 i 2020, przypuszczalnie z powodu pandemii </a:t>
            </a:r>
            <a:r>
              <a:rPr lang="pl-PL" dirty="0" err="1">
                <a:solidFill>
                  <a:srgbClr val="26348C"/>
                </a:solidFill>
              </a:rPr>
              <a:t>koronawirusa</a:t>
            </a:r>
            <a:r>
              <a:rPr lang="pl-PL" dirty="0">
                <a:solidFill>
                  <a:srgbClr val="26348C"/>
                </a:solidFill>
              </a:rPr>
              <a:t>. Duży kontrast pomiędzy sytuacją w gminie Zator a w powiecie oświęcimskim, odnotowującym ujemny przyrost naturalny w całym okresie 2016-2020.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1245471" y="2852562"/>
            <a:ext cx="10500451" cy="923330"/>
          </a:xfrm>
          <a:prstGeom prst="rect">
            <a:avLst/>
          </a:prstGeom>
          <a:solidFill>
            <a:srgbClr val="26348C">
              <a:alpha val="5000"/>
            </a:srgb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pl-PL" dirty="0">
                <a:solidFill>
                  <a:srgbClr val="26348C"/>
                </a:solidFill>
              </a:rPr>
              <a:t>Przez cały okres 2016-2020 ujemne wartości salda migracji ogółem. Gmina Zator jako jedyna z porównywanych notowała ciągłą przewagę wyjazdów nad przyjazdami, co kontrastuje zwłaszcza z sytuacją w całym regionie, który w analizowanym pięcioleciu posiadał dodatnie saldo migracji. 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1245471" y="5172183"/>
            <a:ext cx="10500451" cy="1200329"/>
          </a:xfrm>
          <a:prstGeom prst="rect">
            <a:avLst/>
          </a:prstGeom>
          <a:solidFill>
            <a:srgbClr val="26348C">
              <a:alpha val="5000"/>
            </a:srgb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pl-PL" dirty="0">
                <a:solidFill>
                  <a:srgbClr val="26348C"/>
                </a:solidFill>
              </a:rPr>
              <a:t>Faktyczna liczba mieszkańców gminy może być jeszcze mniejsza – zjawisko migracji w celach naukowych lub zarobkowych, głównie ludzi młodych, bez dokonywania </a:t>
            </a:r>
            <a:r>
              <a:rPr lang="pl-PL" dirty="0" err="1">
                <a:solidFill>
                  <a:srgbClr val="26348C"/>
                </a:solidFill>
              </a:rPr>
              <a:t>wymeldowań</a:t>
            </a:r>
            <a:r>
              <a:rPr lang="pl-PL" dirty="0">
                <a:solidFill>
                  <a:srgbClr val="26348C"/>
                </a:solidFill>
              </a:rPr>
              <a:t>. Brak możliwości dokładnego zbadania tego zjawiska</a:t>
            </a:r>
            <a:r>
              <a:rPr lang="pl-PL" dirty="0" smtClean="0">
                <a:solidFill>
                  <a:srgbClr val="26348C"/>
                </a:solidFill>
              </a:rPr>
              <a:t>. Z drugiej strony – trudna do zweryfikowania liczba napływającej ludności ukraińskiej (</a:t>
            </a:r>
            <a:r>
              <a:rPr lang="pl-PL" dirty="0">
                <a:solidFill>
                  <a:srgbClr val="26348C"/>
                </a:solidFill>
              </a:rPr>
              <a:t>duża rotacja, wciąż trwające działania wojenne</a:t>
            </a:r>
            <a:r>
              <a:rPr lang="pl-PL" dirty="0" smtClean="0">
                <a:solidFill>
                  <a:srgbClr val="26348C"/>
                </a:solidFill>
              </a:rPr>
              <a:t>).</a:t>
            </a:r>
            <a:endParaRPr lang="pl-PL" dirty="0">
              <a:solidFill>
                <a:srgbClr val="26348C"/>
              </a:solidFill>
            </a:endParaRPr>
          </a:p>
        </p:txBody>
      </p:sp>
      <p:sp>
        <p:nvSpPr>
          <p:cNvPr id="19" name="Tytuł 1"/>
          <p:cNvSpPr>
            <a:spLocks noGrp="1"/>
          </p:cNvSpPr>
          <p:nvPr>
            <p:ph type="title"/>
          </p:nvPr>
        </p:nvSpPr>
        <p:spPr>
          <a:xfrm>
            <a:off x="944954" y="533141"/>
            <a:ext cx="10515600" cy="1019087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26348C"/>
                </a:solidFill>
                <a:latin typeface="+mn-lt"/>
              </a:rPr>
              <a:t>Demografia</a:t>
            </a:r>
          </a:p>
        </p:txBody>
      </p:sp>
    </p:spTree>
    <p:extLst>
      <p:ext uri="{BB962C8B-B14F-4D97-AF65-F5344CB8AC3E}">
        <p14:creationId xmlns:p14="http://schemas.microsoft.com/office/powerpoint/2010/main" val="30799804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6091</TotalTime>
  <Words>2692</Words>
  <Application>Microsoft Office PowerPoint</Application>
  <PresentationFormat>Panoramiczny</PresentationFormat>
  <Paragraphs>203</Paragraphs>
  <Slides>34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40" baseType="lpstr">
      <vt:lpstr>맑은 고딕</vt:lpstr>
      <vt:lpstr>Arial</vt:lpstr>
      <vt:lpstr>Calibri</vt:lpstr>
      <vt:lpstr>Calibri Light</vt:lpstr>
      <vt:lpstr>Times New Roman</vt:lpstr>
      <vt:lpstr>Motyw pakietu Office</vt:lpstr>
      <vt:lpstr>Prezentacja programu PowerPoint</vt:lpstr>
      <vt:lpstr>Zakresy tematyczne diagnozy </vt:lpstr>
      <vt:lpstr>Uwarunkowania wynikające z położenia</vt:lpstr>
      <vt:lpstr>Prezentacja programu PowerPoint</vt:lpstr>
      <vt:lpstr>Demografia</vt:lpstr>
      <vt:lpstr>Prezentacja programu PowerPoint</vt:lpstr>
      <vt:lpstr>Prezentacja programu PowerPoint</vt:lpstr>
      <vt:lpstr>Prezentacja programu PowerPoint</vt:lpstr>
      <vt:lpstr>Demografia</vt:lpstr>
      <vt:lpstr>Prezentacja programu PowerPoint</vt:lpstr>
      <vt:lpstr>Prezentacja programu PowerPoint</vt:lpstr>
      <vt:lpstr>Gospodarka i rynek pracy</vt:lpstr>
      <vt:lpstr>Prezentacja programu PowerPoint</vt:lpstr>
      <vt:lpstr>Prezentacja programu PowerPoint</vt:lpstr>
      <vt:lpstr>Prezentacja programu PowerPoint</vt:lpstr>
      <vt:lpstr>Środowisko naturalne</vt:lpstr>
      <vt:lpstr>Prezentacja programu PowerPoint</vt:lpstr>
      <vt:lpstr>Prezentacja programu PowerPoint</vt:lpstr>
      <vt:lpstr>Kultura, rekreacja i „czas wolny”</vt:lpstr>
      <vt:lpstr>Prezentacja programu PowerPoint</vt:lpstr>
      <vt:lpstr>Bezpieczeństwo publiczne</vt:lpstr>
      <vt:lpstr>Prezentacja programu PowerPoint</vt:lpstr>
      <vt:lpstr>Polityka społeczna</vt:lpstr>
      <vt:lpstr>Prezentacja programu PowerPoint</vt:lpstr>
      <vt:lpstr>Prezentacja programu PowerPoint</vt:lpstr>
      <vt:lpstr>Edukacja i wychowanie</vt:lpstr>
      <vt:lpstr>Prezentacja programu PowerPoint</vt:lpstr>
      <vt:lpstr>Prezentacja programu PowerPoint</vt:lpstr>
      <vt:lpstr>Finanse samorządowe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FRDL-AnSal</dc:creator>
  <cp:lastModifiedBy>Dawid Hoinkis</cp:lastModifiedBy>
  <cp:revision>558</cp:revision>
  <dcterms:created xsi:type="dcterms:W3CDTF">2019-11-27T13:07:24Z</dcterms:created>
  <dcterms:modified xsi:type="dcterms:W3CDTF">2022-05-13T07:01:21Z</dcterms:modified>
</cp:coreProperties>
</file>